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8"/>
  </p:notesMasterIdLst>
  <p:sldIdLst>
    <p:sldId id="256" r:id="rId2"/>
    <p:sldId id="265" r:id="rId3"/>
    <p:sldId id="257" r:id="rId4"/>
    <p:sldId id="258" r:id="rId5"/>
    <p:sldId id="259" r:id="rId6"/>
    <p:sldId id="260" r:id="rId7"/>
    <p:sldId id="261" r:id="rId8"/>
    <p:sldId id="262" r:id="rId9"/>
    <p:sldId id="263" r:id="rId10"/>
    <p:sldId id="264" r:id="rId11"/>
    <p:sldId id="266" r:id="rId12"/>
    <p:sldId id="268" r:id="rId13"/>
    <p:sldId id="267" r:id="rId14"/>
    <p:sldId id="270" r:id="rId15"/>
    <p:sldId id="271" r:id="rId16"/>
    <p:sldId id="272" r:id="rId17"/>
    <p:sldId id="273" r:id="rId18"/>
    <p:sldId id="274" r:id="rId19"/>
    <p:sldId id="275" r:id="rId20"/>
    <p:sldId id="276" r:id="rId21"/>
    <p:sldId id="277" r:id="rId22"/>
    <p:sldId id="279" r:id="rId23"/>
    <p:sldId id="278" r:id="rId24"/>
    <p:sldId id="280" r:id="rId25"/>
    <p:sldId id="281" r:id="rId26"/>
    <p:sldId id="282" r:id="rId27"/>
    <p:sldId id="283"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60A39-8B5B-4BED-8A7C-556DA32E88CC}" type="datetimeFigureOut">
              <a:rPr lang="it-IT" smtClean="0"/>
              <a:pPr/>
              <a:t>17/01/2020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A8027B-1144-4F49-A7B1-CE90BE3B4F0A}"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A395B6C-C75C-4143-A616-FB849982B906}" type="datetime1">
              <a:rPr lang="it-IT" smtClean="0"/>
              <a:pPr/>
              <a:t>17/01/2020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18B746F-5C65-4800-B6B2-3BAE1FA58094}"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ADFC29C-438D-4F72-BEA4-9540581F1F3A}" type="datetime1">
              <a:rPr lang="it-IT" smtClean="0"/>
              <a:pPr/>
              <a:t>17/01/2020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18B746F-5C65-4800-B6B2-3BAE1FA5809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2F2D480-85F3-4062-A9F1-D4813A08C070}" type="datetime1">
              <a:rPr lang="it-IT" smtClean="0"/>
              <a:pPr/>
              <a:t>17/01/2020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18B746F-5C65-4800-B6B2-3BAE1FA58094}"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17465FA-E971-49F0-9FFD-0FDCC35E0F32}" type="datetime1">
              <a:rPr lang="it-IT" smtClean="0"/>
              <a:pPr/>
              <a:t>17/01/2020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18B746F-5C65-4800-B6B2-3BAE1FA58094}"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BC1A7DF-9FC5-490A-8685-DC323EE727C6}" type="datetime1">
              <a:rPr lang="it-IT" smtClean="0"/>
              <a:pPr/>
              <a:t>17/01/2020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18B746F-5C65-4800-B6B2-3BAE1FA58094}"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3874B33-52C7-4BF2-9F25-7B3A791B6180}" type="datetime1">
              <a:rPr lang="it-IT" smtClean="0"/>
              <a:pPr/>
              <a:t>17/01/2020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6F2D544-084D-4354-87C2-BF1417D2BE56}" type="datetime1">
              <a:rPr lang="it-IT" smtClean="0"/>
              <a:pPr/>
              <a:t>17/01/2020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18B746F-5C65-4800-B6B2-3BAE1FA58094}"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D4A1153-FDC3-4005-94DD-1CBC43F8357E}" type="datetime1">
              <a:rPr lang="it-IT" smtClean="0"/>
              <a:pPr/>
              <a:t>17/01/2020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18B746F-5C65-4800-B6B2-3BAE1FA58094}"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18EC5C0-9E26-449F-92EA-2BDFB1BB2D9F}" type="datetime1">
              <a:rPr lang="it-IT" smtClean="0"/>
              <a:pPr/>
              <a:t>17/01/2020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18B746F-5C65-4800-B6B2-3BAE1FA5809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219C284-DC0F-49FB-9736-1C7E9C9F2C6D}" type="datetime1">
              <a:rPr lang="it-IT" smtClean="0"/>
              <a:pPr/>
              <a:t>17/01/2020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9C23EA2-6F1F-4B15-81ED-853620F6E404}" type="datetime1">
              <a:rPr lang="it-IT" smtClean="0"/>
              <a:pPr/>
              <a:t>17/01/2020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4F797-D09F-4589-A3DD-515C19D6EABC}" type="datetime1">
              <a:rPr lang="it-IT" smtClean="0"/>
              <a:pPr/>
              <a:t>17/01/2020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8B746F-5C65-4800-B6B2-3BAE1FA5809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04664"/>
            <a:ext cx="8784976" cy="598218"/>
          </a:xfrm>
        </p:spPr>
        <p:txBody>
          <a:bodyPr>
            <a:noAutofit/>
          </a:bodyPr>
          <a:lstStyle/>
          <a:p>
            <a:pPr algn="ctr"/>
            <a:r>
              <a:rPr lang="it-IT" sz="4800" b="1" dirty="0" err="1" smtClean="0">
                <a:solidFill>
                  <a:srgbClr val="FF0000"/>
                </a:solidFill>
              </a:rPr>
              <a:t>Genitori-figli</a:t>
            </a:r>
            <a:r>
              <a:rPr lang="it-IT" sz="4800" b="1" dirty="0" smtClean="0">
                <a:solidFill>
                  <a:srgbClr val="FF0000"/>
                </a:solidFill>
              </a:rPr>
              <a:t>: Il dialogo difficile</a:t>
            </a:r>
            <a:endParaRPr lang="it-IT" sz="4800" b="1" dirty="0">
              <a:solidFill>
                <a:srgbClr val="FF0000"/>
              </a:solidFill>
            </a:endParaRPr>
          </a:p>
        </p:txBody>
      </p:sp>
      <p:sp>
        <p:nvSpPr>
          <p:cNvPr id="4" name="CasellaDiTesto 3"/>
          <p:cNvSpPr txBox="1"/>
          <p:nvPr/>
        </p:nvSpPr>
        <p:spPr>
          <a:xfrm>
            <a:off x="251520" y="5013176"/>
            <a:ext cx="8640960" cy="954107"/>
          </a:xfrm>
          <a:prstGeom prst="rect">
            <a:avLst/>
          </a:prstGeom>
          <a:solidFill>
            <a:srgbClr val="FFFF00"/>
          </a:solidFill>
          <a:ln w="25400">
            <a:solidFill>
              <a:schemeClr val="accent1"/>
            </a:solidFill>
          </a:ln>
        </p:spPr>
        <p:txBody>
          <a:bodyPr wrap="square" rtlCol="0">
            <a:spAutoFit/>
          </a:bodyPr>
          <a:lstStyle/>
          <a:p>
            <a:pPr algn="ctr"/>
            <a:r>
              <a:rPr lang="it-IT" sz="2800" b="1" dirty="0" smtClean="0">
                <a:solidFill>
                  <a:srgbClr val="0070C0"/>
                </a:solidFill>
              </a:rPr>
              <a:t>Come trasformare il conflitto tra genitori e figli adolescenti in relazione educativa</a:t>
            </a:r>
            <a:endParaRPr lang="it-IT" sz="2800" b="1" dirty="0">
              <a:solidFill>
                <a:srgbClr val="0070C0"/>
              </a:solidFill>
            </a:endParaRPr>
          </a:p>
        </p:txBody>
      </p:sp>
      <p:sp>
        <p:nvSpPr>
          <p:cNvPr id="5" name="CasellaDiTesto 4"/>
          <p:cNvSpPr txBox="1"/>
          <p:nvPr/>
        </p:nvSpPr>
        <p:spPr>
          <a:xfrm>
            <a:off x="539552" y="6021288"/>
            <a:ext cx="7920880" cy="369332"/>
          </a:xfrm>
          <a:prstGeom prst="rect">
            <a:avLst/>
          </a:prstGeom>
          <a:noFill/>
        </p:spPr>
        <p:txBody>
          <a:bodyPr wrap="square" rtlCol="0">
            <a:spAutoFit/>
          </a:bodyPr>
          <a:lstStyle/>
          <a:p>
            <a:pPr algn="ctr"/>
            <a:r>
              <a:rPr lang="it-IT" b="1" dirty="0" smtClean="0"/>
              <a:t>Prof. Francesco Cannizzaro – Specialista in Pedagogia, Bioetica e Sessuologia</a:t>
            </a:r>
            <a:endParaRPr lang="it-IT" b="1" dirty="0"/>
          </a:p>
        </p:txBody>
      </p:sp>
      <p:sp>
        <p:nvSpPr>
          <p:cNvPr id="6" name="Segnaposto data 5"/>
          <p:cNvSpPr>
            <a:spLocks noGrp="1"/>
          </p:cNvSpPr>
          <p:nvPr>
            <p:ph type="dt" sz="half" idx="10"/>
          </p:nvPr>
        </p:nvSpPr>
        <p:spPr/>
        <p:txBody>
          <a:bodyPr/>
          <a:lstStyle/>
          <a:p>
            <a:fld id="{CEE325E7-7D84-41B2-975A-E592A7ACC6A7}"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1</a:t>
            </a:fld>
            <a:endParaRPr lang="it-IT"/>
          </a:p>
        </p:txBody>
      </p:sp>
      <p:pic>
        <p:nvPicPr>
          <p:cNvPr id="8" name="Picture 2" descr="C:\Users\Master\Desktop\Ultime foto\gf18.jpg"/>
          <p:cNvPicPr>
            <a:picLocks noChangeAspect="1" noChangeArrowheads="1"/>
          </p:cNvPicPr>
          <p:nvPr/>
        </p:nvPicPr>
        <p:blipFill>
          <a:blip r:embed="rId2" cstate="print"/>
          <a:srcRect/>
          <a:stretch>
            <a:fillRect/>
          </a:stretch>
        </p:blipFill>
        <p:spPr bwMode="auto">
          <a:xfrm>
            <a:off x="2123728" y="1268760"/>
            <a:ext cx="4824536" cy="3490479"/>
          </a:xfrm>
          <a:prstGeom prst="rect">
            <a:avLst/>
          </a:prstGeom>
          <a:noFill/>
          <a:ln w="25400">
            <a:solidFill>
              <a:schemeClr val="accent1"/>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04664"/>
            <a:ext cx="8784976" cy="598218"/>
          </a:xfrm>
        </p:spPr>
        <p:txBody>
          <a:bodyPr>
            <a:noAutofit/>
          </a:bodyPr>
          <a:lstStyle/>
          <a:p>
            <a:r>
              <a:rPr lang="it-IT" sz="4800" b="1" dirty="0" smtClean="0">
                <a:solidFill>
                  <a:srgbClr val="FF0000"/>
                </a:solidFill>
              </a:rPr>
              <a:t>Il dialogo difficile</a:t>
            </a:r>
            <a:endParaRPr lang="it-IT" sz="4800" dirty="0">
              <a:solidFill>
                <a:srgbClr val="FF0000"/>
              </a:solidFill>
            </a:endParaRPr>
          </a:p>
        </p:txBody>
      </p:sp>
      <p:sp>
        <p:nvSpPr>
          <p:cNvPr id="3" name="Sottotitolo 2"/>
          <p:cNvSpPr>
            <a:spLocks noGrp="1"/>
          </p:cNvSpPr>
          <p:nvPr>
            <p:ph type="subTitle" idx="1"/>
          </p:nvPr>
        </p:nvSpPr>
        <p:spPr>
          <a:xfrm>
            <a:off x="611560" y="980728"/>
            <a:ext cx="7992888" cy="504056"/>
          </a:xfrm>
        </p:spPr>
        <p:txBody>
          <a:bodyPr>
            <a:noAutofit/>
          </a:bodyPr>
          <a:lstStyle/>
          <a:p>
            <a:pPr algn="ctr"/>
            <a:r>
              <a:rPr lang="it-IT" sz="2400" b="1" dirty="0" smtClean="0">
                <a:solidFill>
                  <a:srgbClr val="0070C0"/>
                </a:solidFill>
              </a:rPr>
              <a:t>La comunicazione a due vie</a:t>
            </a:r>
            <a:endParaRPr lang="it-IT" sz="2400" b="1" dirty="0">
              <a:solidFill>
                <a:srgbClr val="0070C0"/>
              </a:solidFill>
            </a:endParaRPr>
          </a:p>
        </p:txBody>
      </p:sp>
      <p:sp>
        <p:nvSpPr>
          <p:cNvPr id="6" name="Segnaposto data 5"/>
          <p:cNvSpPr>
            <a:spLocks noGrp="1"/>
          </p:cNvSpPr>
          <p:nvPr>
            <p:ph type="dt" sz="half" idx="10"/>
          </p:nvPr>
        </p:nvSpPr>
        <p:spPr/>
        <p:txBody>
          <a:bodyPr/>
          <a:lstStyle/>
          <a:p>
            <a:fld id="{9CC2ACE1-586D-4584-B34D-3766A4E0C6B0}"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10</a:t>
            </a:fld>
            <a:endParaRPr lang="it-IT"/>
          </a:p>
        </p:txBody>
      </p:sp>
      <p:sp>
        <p:nvSpPr>
          <p:cNvPr id="9" name="Freccia a destra 8"/>
          <p:cNvSpPr/>
          <p:nvPr/>
        </p:nvSpPr>
        <p:spPr>
          <a:xfrm>
            <a:off x="251520" y="1484784"/>
            <a:ext cx="3600400"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FFFF00"/>
                </a:solidFill>
              </a:rPr>
              <a:t>La comunicazione è </a:t>
            </a:r>
          </a:p>
          <a:p>
            <a:r>
              <a:rPr lang="it-IT" sz="2000" b="1" dirty="0" smtClean="0">
                <a:solidFill>
                  <a:srgbClr val="FFFF00"/>
                </a:solidFill>
              </a:rPr>
              <a:t>una strada bidirezionale</a:t>
            </a:r>
            <a:endParaRPr lang="it-IT" sz="2000" b="1" dirty="0">
              <a:solidFill>
                <a:srgbClr val="FFFF00"/>
              </a:solidFill>
            </a:endParaRPr>
          </a:p>
        </p:txBody>
      </p:sp>
      <p:sp>
        <p:nvSpPr>
          <p:cNvPr id="10" name="Freccia a destra 9"/>
          <p:cNvSpPr/>
          <p:nvPr/>
        </p:nvSpPr>
        <p:spPr>
          <a:xfrm>
            <a:off x="251520" y="2708920"/>
            <a:ext cx="3600400"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FFFF00"/>
                </a:solidFill>
              </a:rPr>
              <a:t>La comunicazione è più </a:t>
            </a:r>
          </a:p>
          <a:p>
            <a:r>
              <a:rPr lang="it-IT" sz="2000" b="1" dirty="0" smtClean="0">
                <a:solidFill>
                  <a:srgbClr val="FFFF00"/>
                </a:solidFill>
              </a:rPr>
              <a:t>che parlare</a:t>
            </a:r>
            <a:endParaRPr lang="it-IT" sz="2000" b="1" dirty="0">
              <a:solidFill>
                <a:srgbClr val="FFFF00"/>
              </a:solidFill>
            </a:endParaRPr>
          </a:p>
        </p:txBody>
      </p:sp>
      <p:sp>
        <p:nvSpPr>
          <p:cNvPr id="11" name="Freccia a destra 10"/>
          <p:cNvSpPr/>
          <p:nvPr/>
        </p:nvSpPr>
        <p:spPr>
          <a:xfrm>
            <a:off x="251520" y="3933056"/>
            <a:ext cx="3600400"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FFFF00"/>
                </a:solidFill>
              </a:rPr>
              <a:t>Il messaggio “Io”</a:t>
            </a:r>
            <a:endParaRPr lang="it-IT" sz="2000" b="1" dirty="0">
              <a:solidFill>
                <a:srgbClr val="FFFF00"/>
              </a:solidFill>
            </a:endParaRPr>
          </a:p>
        </p:txBody>
      </p:sp>
      <p:sp>
        <p:nvSpPr>
          <p:cNvPr id="12" name="Freccia a destra 11"/>
          <p:cNvSpPr/>
          <p:nvPr/>
        </p:nvSpPr>
        <p:spPr>
          <a:xfrm>
            <a:off x="251520" y="5157192"/>
            <a:ext cx="3600400"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FFFF00"/>
                </a:solidFill>
              </a:rPr>
              <a:t>Alcuni consigli per migliorare </a:t>
            </a:r>
          </a:p>
          <a:p>
            <a:r>
              <a:rPr lang="it-IT" sz="2000" b="1" dirty="0" smtClean="0">
                <a:solidFill>
                  <a:srgbClr val="FFFF00"/>
                </a:solidFill>
              </a:rPr>
              <a:t>la comunicazione</a:t>
            </a:r>
            <a:endParaRPr lang="it-IT" sz="2000" b="1" dirty="0">
              <a:solidFill>
                <a:srgbClr val="FFFF00"/>
              </a:solidFill>
            </a:endParaRPr>
          </a:p>
        </p:txBody>
      </p:sp>
      <p:pic>
        <p:nvPicPr>
          <p:cNvPr id="2050" name="Picture 2" descr="C:\Users\Master\Desktop\Ultime foto\gf24.jpg"/>
          <p:cNvPicPr>
            <a:picLocks noChangeAspect="1" noChangeArrowheads="1"/>
          </p:cNvPicPr>
          <p:nvPr/>
        </p:nvPicPr>
        <p:blipFill>
          <a:blip r:embed="rId2" cstate="print"/>
          <a:srcRect/>
          <a:stretch>
            <a:fillRect/>
          </a:stretch>
        </p:blipFill>
        <p:spPr bwMode="auto">
          <a:xfrm>
            <a:off x="3995936" y="2204864"/>
            <a:ext cx="4977602" cy="3312368"/>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 calcmode="lin" valueType="num">
                                      <p:cBhvr>
                                        <p:cTn id="16" dur="500" fill="hold"/>
                                        <p:tgtEl>
                                          <p:spTgt spid="2050"/>
                                        </p:tgtEl>
                                        <p:attrNameLst>
                                          <p:attrName>style.rotation</p:attrName>
                                        </p:attrNameLst>
                                      </p:cBhvr>
                                      <p:tavLst>
                                        <p:tav tm="0">
                                          <p:val>
                                            <p:fltVal val="360"/>
                                          </p:val>
                                        </p:tav>
                                        <p:tav tm="100000">
                                          <p:val>
                                            <p:fltVal val="0"/>
                                          </p:val>
                                        </p:tav>
                                      </p:tavLst>
                                    </p:anim>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9"/>
                                        </p:tgtEl>
                                        <p:attrNameLst>
                                          <p:attrName>ppt_y</p:attrName>
                                        </p:attrNameLst>
                                      </p:cBhvr>
                                      <p:tavLst>
                                        <p:tav tm="0">
                                          <p:val>
                                            <p:strVal val="#ppt_y"/>
                                          </p:val>
                                        </p:tav>
                                        <p:tav tm="100000">
                                          <p:val>
                                            <p:strVal val="#ppt_y"/>
                                          </p:val>
                                        </p:tav>
                                      </p:tavLst>
                                    </p:anim>
                                    <p:anim calcmode="lin" valueType="num">
                                      <p:cBhvr>
                                        <p:cTn id="24"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anim calcmode="lin" valueType="num">
                                      <p:cBhvr>
                                        <p:cTn id="3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1"/>
                                        </p:tgtEl>
                                        <p:attrNameLst>
                                          <p:attrName>ppt_y</p:attrName>
                                        </p:attrNameLst>
                                      </p:cBhvr>
                                      <p:tavLst>
                                        <p:tav tm="0">
                                          <p:val>
                                            <p:strVal val="#ppt_y"/>
                                          </p:val>
                                        </p:tav>
                                        <p:tav tm="100000">
                                          <p:val>
                                            <p:strVal val="#ppt_y"/>
                                          </p:val>
                                        </p:tav>
                                      </p:tavLst>
                                    </p:anim>
                                    <p:anim calcmode="lin" valueType="num">
                                      <p:cBhvr>
                                        <p:cTn id="42"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0" nodeType="clickEffect">
                                  <p:stCondLst>
                                    <p:cond delay="0"/>
                                  </p:stCondLst>
                                  <p:iterate type="lt">
                                    <p:tmPct val="10000"/>
                                  </p:iterate>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2"/>
                                        </p:tgtEl>
                                        <p:attrNameLst>
                                          <p:attrName>ppt_y</p:attrName>
                                        </p:attrNameLst>
                                      </p:cBhvr>
                                      <p:tavLst>
                                        <p:tav tm="0">
                                          <p:val>
                                            <p:strVal val="#ppt_y"/>
                                          </p:val>
                                        </p:tav>
                                        <p:tav tm="100000">
                                          <p:val>
                                            <p:strVal val="#ppt_y"/>
                                          </p:val>
                                        </p:tav>
                                      </p:tavLst>
                                    </p:anim>
                                    <p:anim calcmode="lin" valueType="num">
                                      <p:cBhvr>
                                        <p:cTn id="51"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04664"/>
            <a:ext cx="8784976" cy="598218"/>
          </a:xfrm>
        </p:spPr>
        <p:txBody>
          <a:bodyPr>
            <a:noAutofit/>
          </a:bodyPr>
          <a:lstStyle/>
          <a:p>
            <a:r>
              <a:rPr lang="it-IT" sz="4800" b="1" dirty="0" smtClean="0">
                <a:solidFill>
                  <a:srgbClr val="FF0000"/>
                </a:solidFill>
              </a:rPr>
              <a:t>Il dialogo difficile</a:t>
            </a:r>
            <a:endParaRPr lang="it-IT" sz="4800" dirty="0">
              <a:solidFill>
                <a:srgbClr val="FF0000"/>
              </a:solidFill>
            </a:endParaRPr>
          </a:p>
        </p:txBody>
      </p:sp>
      <p:sp>
        <p:nvSpPr>
          <p:cNvPr id="3" name="Sottotitolo 2"/>
          <p:cNvSpPr>
            <a:spLocks noGrp="1"/>
          </p:cNvSpPr>
          <p:nvPr>
            <p:ph type="subTitle" idx="1"/>
          </p:nvPr>
        </p:nvSpPr>
        <p:spPr>
          <a:xfrm>
            <a:off x="611560" y="980728"/>
            <a:ext cx="7992888" cy="504056"/>
          </a:xfrm>
        </p:spPr>
        <p:txBody>
          <a:bodyPr>
            <a:noAutofit/>
          </a:bodyPr>
          <a:lstStyle/>
          <a:p>
            <a:r>
              <a:rPr lang="it-IT" sz="2400" b="1" dirty="0" smtClean="0">
                <a:solidFill>
                  <a:srgbClr val="0070C0"/>
                </a:solidFill>
              </a:rPr>
              <a:t>La comunicazione è una strada bidirezionale</a:t>
            </a:r>
            <a:endParaRPr lang="it-IT" sz="2400" b="1" dirty="0">
              <a:solidFill>
                <a:srgbClr val="0070C0"/>
              </a:solidFill>
            </a:endParaRPr>
          </a:p>
        </p:txBody>
      </p:sp>
      <p:sp>
        <p:nvSpPr>
          <p:cNvPr id="6" name="Segnaposto data 5"/>
          <p:cNvSpPr>
            <a:spLocks noGrp="1"/>
          </p:cNvSpPr>
          <p:nvPr>
            <p:ph type="dt" sz="half" idx="10"/>
          </p:nvPr>
        </p:nvSpPr>
        <p:spPr/>
        <p:txBody>
          <a:bodyPr/>
          <a:lstStyle/>
          <a:p>
            <a:fld id="{52A6A255-8753-4B85-B9A1-8B569EFCB161}"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11</a:t>
            </a:fld>
            <a:endParaRPr lang="it-IT" dirty="0"/>
          </a:p>
        </p:txBody>
      </p:sp>
      <p:sp>
        <p:nvSpPr>
          <p:cNvPr id="13" name="Rettangolo 12"/>
          <p:cNvSpPr/>
          <p:nvPr/>
        </p:nvSpPr>
        <p:spPr>
          <a:xfrm>
            <a:off x="4572000" y="1556792"/>
            <a:ext cx="4320480"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b="1" dirty="0" smtClean="0">
                <a:solidFill>
                  <a:srgbClr val="FFFF00"/>
                </a:solidFill>
              </a:rPr>
              <a:t>Gli adolescenti spesso dicono </a:t>
            </a:r>
            <a:r>
              <a:rPr lang="it-IT" sz="2000" dirty="0" smtClean="0"/>
              <a:t>che il genitore vuole solo parlare a loro, ma non ascolta il loro punto di vista. Parlare e ascoltare devono andare di pari passo. In una relazione in cui vi sia una distribuzione relativamente equa del parlare e dell’ascoltare, la comunicazione solitamente funziona bene</a:t>
            </a:r>
            <a:endParaRPr lang="it-IT" sz="2000" dirty="0"/>
          </a:p>
        </p:txBody>
      </p:sp>
      <p:sp>
        <p:nvSpPr>
          <p:cNvPr id="14" name="Rettangolo 13"/>
          <p:cNvSpPr/>
          <p:nvPr/>
        </p:nvSpPr>
        <p:spPr>
          <a:xfrm>
            <a:off x="4572000" y="4509120"/>
            <a:ext cx="4320480"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b="1" dirty="0" smtClean="0">
                <a:solidFill>
                  <a:srgbClr val="FFFF00"/>
                </a:solidFill>
              </a:rPr>
              <a:t>Un buon consiglio:</a:t>
            </a:r>
            <a:r>
              <a:rPr lang="it-IT" sz="2000" dirty="0" smtClean="0"/>
              <a:t> quando vuoi comunicare, pensa a coloro che ascoltano quanto a te stesso  e a ciò che vuoi dire. Prova a metterti al posto di chi ascolta. Che cosa succede loro mentre tu stai parlando?</a:t>
            </a:r>
            <a:endParaRPr lang="it-IT" sz="2000" dirty="0"/>
          </a:p>
        </p:txBody>
      </p:sp>
      <p:pic>
        <p:nvPicPr>
          <p:cNvPr id="3074" name="Picture 2" descr="C:\Users\Master\Desktop\Ultime foto\gf22.jpg"/>
          <p:cNvPicPr>
            <a:picLocks noChangeAspect="1" noChangeArrowheads="1"/>
          </p:cNvPicPr>
          <p:nvPr/>
        </p:nvPicPr>
        <p:blipFill>
          <a:blip r:embed="rId2" cstate="print"/>
          <a:srcRect/>
          <a:stretch>
            <a:fillRect/>
          </a:stretch>
        </p:blipFill>
        <p:spPr bwMode="auto">
          <a:xfrm>
            <a:off x="251520" y="2636912"/>
            <a:ext cx="4147660" cy="2520280"/>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p:cTn id="14" dur="500" fill="hold"/>
                                        <p:tgtEl>
                                          <p:spTgt spid="3074"/>
                                        </p:tgtEl>
                                        <p:attrNameLst>
                                          <p:attrName>ppt_w</p:attrName>
                                        </p:attrNameLst>
                                      </p:cBhvr>
                                      <p:tavLst>
                                        <p:tav tm="0">
                                          <p:val>
                                            <p:fltVal val="0"/>
                                          </p:val>
                                        </p:tav>
                                        <p:tav tm="100000">
                                          <p:val>
                                            <p:strVal val="#ppt_w"/>
                                          </p:val>
                                        </p:tav>
                                      </p:tavLst>
                                    </p:anim>
                                    <p:anim calcmode="lin" valueType="num">
                                      <p:cBhvr>
                                        <p:cTn id="15" dur="500" fill="hold"/>
                                        <p:tgtEl>
                                          <p:spTgt spid="3074"/>
                                        </p:tgtEl>
                                        <p:attrNameLst>
                                          <p:attrName>ppt_h</p:attrName>
                                        </p:attrNameLst>
                                      </p:cBhvr>
                                      <p:tavLst>
                                        <p:tav tm="0">
                                          <p:val>
                                            <p:fltVal val="0"/>
                                          </p:val>
                                        </p:tav>
                                        <p:tav tm="100000">
                                          <p:val>
                                            <p:strVal val="#ppt_h"/>
                                          </p:val>
                                        </p:tav>
                                      </p:tavLst>
                                    </p:anim>
                                    <p:anim calcmode="lin" valueType="num">
                                      <p:cBhvr>
                                        <p:cTn id="16" dur="500" fill="hold"/>
                                        <p:tgtEl>
                                          <p:spTgt spid="3074"/>
                                        </p:tgtEl>
                                        <p:attrNameLst>
                                          <p:attrName>style.rotation</p:attrName>
                                        </p:attrNameLst>
                                      </p:cBhvr>
                                      <p:tavLst>
                                        <p:tav tm="0">
                                          <p:val>
                                            <p:fltVal val="360"/>
                                          </p:val>
                                        </p:tav>
                                        <p:tav tm="100000">
                                          <p:val>
                                            <p:fltVal val="0"/>
                                          </p:val>
                                        </p:tav>
                                      </p:tavLst>
                                    </p:anim>
                                    <p:animEffect transition="in" filter="fade">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04664"/>
            <a:ext cx="8784976" cy="598218"/>
          </a:xfrm>
        </p:spPr>
        <p:txBody>
          <a:bodyPr>
            <a:noAutofit/>
          </a:bodyPr>
          <a:lstStyle/>
          <a:p>
            <a:r>
              <a:rPr lang="it-IT" sz="4800" b="1" dirty="0" smtClean="0">
                <a:solidFill>
                  <a:srgbClr val="FF0000"/>
                </a:solidFill>
              </a:rPr>
              <a:t>Il dialogo difficile</a:t>
            </a:r>
            <a:endParaRPr lang="it-IT" sz="4800" dirty="0">
              <a:solidFill>
                <a:srgbClr val="FF0000"/>
              </a:solidFill>
            </a:endParaRPr>
          </a:p>
        </p:txBody>
      </p:sp>
      <p:sp>
        <p:nvSpPr>
          <p:cNvPr id="3" name="Sottotitolo 2"/>
          <p:cNvSpPr>
            <a:spLocks noGrp="1"/>
          </p:cNvSpPr>
          <p:nvPr>
            <p:ph type="subTitle" idx="1"/>
          </p:nvPr>
        </p:nvSpPr>
        <p:spPr>
          <a:xfrm>
            <a:off x="611560" y="980728"/>
            <a:ext cx="7992888" cy="504056"/>
          </a:xfrm>
        </p:spPr>
        <p:txBody>
          <a:bodyPr>
            <a:noAutofit/>
          </a:bodyPr>
          <a:lstStyle/>
          <a:p>
            <a:r>
              <a:rPr lang="it-IT" sz="2400" b="1" dirty="0" smtClean="0">
                <a:solidFill>
                  <a:srgbClr val="0070C0"/>
                </a:solidFill>
              </a:rPr>
              <a:t>La comunicazione è più che parlare</a:t>
            </a:r>
            <a:endParaRPr lang="it-IT" sz="2400" b="1" dirty="0">
              <a:solidFill>
                <a:srgbClr val="0070C0"/>
              </a:solidFill>
            </a:endParaRPr>
          </a:p>
        </p:txBody>
      </p:sp>
      <p:sp>
        <p:nvSpPr>
          <p:cNvPr id="6" name="Segnaposto data 5"/>
          <p:cNvSpPr>
            <a:spLocks noGrp="1"/>
          </p:cNvSpPr>
          <p:nvPr>
            <p:ph type="dt" sz="half" idx="10"/>
          </p:nvPr>
        </p:nvSpPr>
        <p:spPr/>
        <p:txBody>
          <a:bodyPr/>
          <a:lstStyle/>
          <a:p>
            <a:fld id="{A4004715-FE48-47B5-B291-56AED357BD7C}"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12</a:t>
            </a:fld>
            <a:endParaRPr lang="it-IT"/>
          </a:p>
        </p:txBody>
      </p:sp>
      <p:sp>
        <p:nvSpPr>
          <p:cNvPr id="8" name="Rettangolo 7"/>
          <p:cNvSpPr/>
          <p:nvPr/>
        </p:nvSpPr>
        <p:spPr>
          <a:xfrm>
            <a:off x="3851920" y="1484784"/>
            <a:ext cx="5112568"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b="1" dirty="0" smtClean="0">
                <a:solidFill>
                  <a:srgbClr val="FFFF00"/>
                </a:solidFill>
              </a:rPr>
              <a:t>Si può comunicare </a:t>
            </a:r>
            <a:r>
              <a:rPr lang="it-IT" sz="2000" dirty="0" smtClean="0"/>
              <a:t>moltissimo mediante i gesti, il tono della voce, il contatto oculare, il modo con cui si sta in piedi, e via di seguito. Queste comunicazioni non verbali trasmettono un messaggio forte tanto quanto le effettive parole utilizzate</a:t>
            </a:r>
            <a:endParaRPr lang="it-IT" sz="2000" dirty="0"/>
          </a:p>
        </p:txBody>
      </p:sp>
      <p:sp>
        <p:nvSpPr>
          <p:cNvPr id="9" name="Rettangolo 8"/>
          <p:cNvSpPr/>
          <p:nvPr/>
        </p:nvSpPr>
        <p:spPr>
          <a:xfrm>
            <a:off x="3851920" y="3284984"/>
            <a:ext cx="5112568"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b="1" dirty="0" smtClean="0">
                <a:solidFill>
                  <a:srgbClr val="FFFF00"/>
                </a:solidFill>
              </a:rPr>
              <a:t>La maggior parte dei genitori </a:t>
            </a:r>
            <a:r>
              <a:rPr lang="it-IT" sz="2000" dirty="0" smtClean="0"/>
              <a:t>sa che ci sono momenti opportuni e momenti meno opportuni  per affrontare un argomento complesso con un adolescente. La scelta dei tempi è particolarmente importante in questo contesto</a:t>
            </a:r>
            <a:endParaRPr lang="it-IT" sz="2000" dirty="0"/>
          </a:p>
        </p:txBody>
      </p:sp>
      <p:sp>
        <p:nvSpPr>
          <p:cNvPr id="10" name="Rettangolo 9"/>
          <p:cNvSpPr/>
          <p:nvPr/>
        </p:nvSpPr>
        <p:spPr>
          <a:xfrm>
            <a:off x="3851920" y="5085184"/>
            <a:ext cx="5112568"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b="1" dirty="0" smtClean="0">
                <a:solidFill>
                  <a:srgbClr val="FFFF00"/>
                </a:solidFill>
              </a:rPr>
              <a:t>Molti genitori dicono </a:t>
            </a:r>
            <a:r>
              <a:rPr lang="it-IT" sz="2000" dirty="0" smtClean="0"/>
              <a:t>di sentirsi frustrati. Sembra che l’adolescente non ascolti, ignorando ciò che il genitore dice. Più si diventa frustrati, più è difficile ascoltare e tener conto di ciò che dice l’altra persona </a:t>
            </a:r>
            <a:endParaRPr lang="it-IT" sz="2000" dirty="0"/>
          </a:p>
        </p:txBody>
      </p:sp>
      <p:pic>
        <p:nvPicPr>
          <p:cNvPr id="4098" name="Picture 2" descr="C:\Users\Master\Desktop\Ultime foto\gf10.jpg"/>
          <p:cNvPicPr>
            <a:picLocks noChangeAspect="1" noChangeArrowheads="1"/>
          </p:cNvPicPr>
          <p:nvPr/>
        </p:nvPicPr>
        <p:blipFill>
          <a:blip r:embed="rId2" cstate="print"/>
          <a:srcRect/>
          <a:stretch>
            <a:fillRect/>
          </a:stretch>
        </p:blipFill>
        <p:spPr bwMode="auto">
          <a:xfrm>
            <a:off x="179512" y="2913790"/>
            <a:ext cx="3562905" cy="2027377"/>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p:cTn id="14" dur="500" fill="hold"/>
                                        <p:tgtEl>
                                          <p:spTgt spid="4098"/>
                                        </p:tgtEl>
                                        <p:attrNameLst>
                                          <p:attrName>ppt_w</p:attrName>
                                        </p:attrNameLst>
                                      </p:cBhvr>
                                      <p:tavLst>
                                        <p:tav tm="0">
                                          <p:val>
                                            <p:fltVal val="0"/>
                                          </p:val>
                                        </p:tav>
                                        <p:tav tm="100000">
                                          <p:val>
                                            <p:strVal val="#ppt_w"/>
                                          </p:val>
                                        </p:tav>
                                      </p:tavLst>
                                    </p:anim>
                                    <p:anim calcmode="lin" valueType="num">
                                      <p:cBhvr>
                                        <p:cTn id="15" dur="500" fill="hold"/>
                                        <p:tgtEl>
                                          <p:spTgt spid="4098"/>
                                        </p:tgtEl>
                                        <p:attrNameLst>
                                          <p:attrName>ppt_h</p:attrName>
                                        </p:attrNameLst>
                                      </p:cBhvr>
                                      <p:tavLst>
                                        <p:tav tm="0">
                                          <p:val>
                                            <p:fltVal val="0"/>
                                          </p:val>
                                        </p:tav>
                                        <p:tav tm="100000">
                                          <p:val>
                                            <p:strVal val="#ppt_h"/>
                                          </p:val>
                                        </p:tav>
                                      </p:tavLst>
                                    </p:anim>
                                    <p:anim calcmode="lin" valueType="num">
                                      <p:cBhvr>
                                        <p:cTn id="16" dur="500" fill="hold"/>
                                        <p:tgtEl>
                                          <p:spTgt spid="4098"/>
                                        </p:tgtEl>
                                        <p:attrNameLst>
                                          <p:attrName>style.rotation</p:attrName>
                                        </p:attrNameLst>
                                      </p:cBhvr>
                                      <p:tavLst>
                                        <p:tav tm="0">
                                          <p:val>
                                            <p:fltVal val="360"/>
                                          </p:val>
                                        </p:tav>
                                        <p:tav tm="100000">
                                          <p:val>
                                            <p:fltVal val="0"/>
                                          </p:val>
                                        </p:tav>
                                      </p:tavLst>
                                    </p:anim>
                                    <p:animEffect transition="in" filter="fade">
                                      <p:cBhvr>
                                        <p:cTn id="17" dur="5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04664"/>
            <a:ext cx="8784976" cy="598218"/>
          </a:xfrm>
        </p:spPr>
        <p:txBody>
          <a:bodyPr>
            <a:noAutofit/>
          </a:bodyPr>
          <a:lstStyle/>
          <a:p>
            <a:r>
              <a:rPr lang="it-IT" sz="4800" b="1" dirty="0" smtClean="0">
                <a:solidFill>
                  <a:srgbClr val="FF0000"/>
                </a:solidFill>
              </a:rPr>
              <a:t>Il dialogo difficile</a:t>
            </a:r>
            <a:endParaRPr lang="it-IT" sz="4800" dirty="0">
              <a:solidFill>
                <a:srgbClr val="FF0000"/>
              </a:solidFill>
            </a:endParaRPr>
          </a:p>
        </p:txBody>
      </p:sp>
      <p:sp>
        <p:nvSpPr>
          <p:cNvPr id="3" name="Sottotitolo 2"/>
          <p:cNvSpPr>
            <a:spLocks noGrp="1"/>
          </p:cNvSpPr>
          <p:nvPr>
            <p:ph type="subTitle" idx="1"/>
          </p:nvPr>
        </p:nvSpPr>
        <p:spPr>
          <a:xfrm>
            <a:off x="611560" y="980728"/>
            <a:ext cx="7992888" cy="504056"/>
          </a:xfrm>
        </p:spPr>
        <p:txBody>
          <a:bodyPr>
            <a:noAutofit/>
          </a:bodyPr>
          <a:lstStyle/>
          <a:p>
            <a:r>
              <a:rPr lang="it-IT" sz="2400" b="1" dirty="0" smtClean="0">
                <a:solidFill>
                  <a:srgbClr val="0070C0"/>
                </a:solidFill>
              </a:rPr>
              <a:t>Il messaggio “Io”</a:t>
            </a:r>
            <a:endParaRPr lang="it-IT" sz="2400" b="1" dirty="0">
              <a:solidFill>
                <a:srgbClr val="0070C0"/>
              </a:solidFill>
            </a:endParaRPr>
          </a:p>
        </p:txBody>
      </p:sp>
      <p:sp>
        <p:nvSpPr>
          <p:cNvPr id="6" name="Segnaposto data 5"/>
          <p:cNvSpPr>
            <a:spLocks noGrp="1"/>
          </p:cNvSpPr>
          <p:nvPr>
            <p:ph type="dt" sz="half" idx="10"/>
          </p:nvPr>
        </p:nvSpPr>
        <p:spPr/>
        <p:txBody>
          <a:bodyPr/>
          <a:lstStyle/>
          <a:p>
            <a:fld id="{F6C834CF-B5BE-44F0-8090-E9405FFA7C7C}"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13</a:t>
            </a:fld>
            <a:endParaRPr lang="it-IT"/>
          </a:p>
        </p:txBody>
      </p:sp>
      <p:sp>
        <p:nvSpPr>
          <p:cNvPr id="9" name="Rettangolo 8"/>
          <p:cNvSpPr/>
          <p:nvPr/>
        </p:nvSpPr>
        <p:spPr>
          <a:xfrm>
            <a:off x="467544" y="1628800"/>
            <a:ext cx="4536504"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b="1" dirty="0" smtClean="0">
                <a:solidFill>
                  <a:srgbClr val="FFFF00"/>
                </a:solidFill>
              </a:rPr>
              <a:t>Quando sei arrabbiato </a:t>
            </a:r>
            <a:r>
              <a:rPr lang="it-IT" sz="2000" dirty="0" smtClean="0"/>
              <a:t>con tuo figlio è facile essere pronti a criticare. In queste occasioni volano frasi di biasimo, del tipo: “Tu mi fai impazzire” oppure: “Dovevi stare più attento”. Così facendo, l’altro si mette sulla difensiva e smette di parlare, oppure, si arrabbia ancora di più</a:t>
            </a:r>
            <a:endParaRPr lang="it-IT" sz="2000" dirty="0"/>
          </a:p>
        </p:txBody>
      </p:sp>
      <p:sp>
        <p:nvSpPr>
          <p:cNvPr id="13" name="Rettangolo 12"/>
          <p:cNvSpPr/>
          <p:nvPr/>
        </p:nvSpPr>
        <p:spPr>
          <a:xfrm>
            <a:off x="467544" y="4005064"/>
            <a:ext cx="4536504"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b="1" dirty="0" smtClean="0">
                <a:solidFill>
                  <a:srgbClr val="FFFF00"/>
                </a:solidFill>
              </a:rPr>
              <a:t>Un approccio diverso </a:t>
            </a:r>
            <a:r>
              <a:rPr lang="it-IT" sz="2000" dirty="0" smtClean="0"/>
              <a:t>è usare il messaggio “Io”, con il quale tu sei attento a far certe affermazioni. In questo caso non accusi o biasimi ma esprimi delle tue emozioni, dicendo ad esempio: “Mi sento turbato per quello ce è successo”. Questo, consentirà a te e a tuo figlio di essere più aperti l’uno con l’altro</a:t>
            </a:r>
            <a:endParaRPr lang="it-IT" sz="2000" dirty="0"/>
          </a:p>
        </p:txBody>
      </p:sp>
      <p:pic>
        <p:nvPicPr>
          <p:cNvPr id="5122" name="Picture 2" descr="C:\Users\Master\Desktop\Ultime foto\gf17.jpg"/>
          <p:cNvPicPr>
            <a:picLocks noChangeAspect="1" noChangeArrowheads="1"/>
          </p:cNvPicPr>
          <p:nvPr/>
        </p:nvPicPr>
        <p:blipFill>
          <a:blip r:embed="rId2" cstate="print"/>
          <a:srcRect/>
          <a:stretch>
            <a:fillRect/>
          </a:stretch>
        </p:blipFill>
        <p:spPr bwMode="auto">
          <a:xfrm>
            <a:off x="5220072" y="2924944"/>
            <a:ext cx="3744416" cy="1872208"/>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p:cTn id="14" dur="500" fill="hold"/>
                                        <p:tgtEl>
                                          <p:spTgt spid="5122"/>
                                        </p:tgtEl>
                                        <p:attrNameLst>
                                          <p:attrName>ppt_w</p:attrName>
                                        </p:attrNameLst>
                                      </p:cBhvr>
                                      <p:tavLst>
                                        <p:tav tm="0">
                                          <p:val>
                                            <p:fltVal val="0"/>
                                          </p:val>
                                        </p:tav>
                                        <p:tav tm="100000">
                                          <p:val>
                                            <p:strVal val="#ppt_w"/>
                                          </p:val>
                                        </p:tav>
                                      </p:tavLst>
                                    </p:anim>
                                    <p:anim calcmode="lin" valueType="num">
                                      <p:cBhvr>
                                        <p:cTn id="15" dur="500" fill="hold"/>
                                        <p:tgtEl>
                                          <p:spTgt spid="5122"/>
                                        </p:tgtEl>
                                        <p:attrNameLst>
                                          <p:attrName>ppt_h</p:attrName>
                                        </p:attrNameLst>
                                      </p:cBhvr>
                                      <p:tavLst>
                                        <p:tav tm="0">
                                          <p:val>
                                            <p:fltVal val="0"/>
                                          </p:val>
                                        </p:tav>
                                        <p:tav tm="100000">
                                          <p:val>
                                            <p:strVal val="#ppt_h"/>
                                          </p:val>
                                        </p:tav>
                                      </p:tavLst>
                                    </p:anim>
                                    <p:anim calcmode="lin" valueType="num">
                                      <p:cBhvr>
                                        <p:cTn id="16" dur="500" fill="hold"/>
                                        <p:tgtEl>
                                          <p:spTgt spid="5122"/>
                                        </p:tgtEl>
                                        <p:attrNameLst>
                                          <p:attrName>style.rotation</p:attrName>
                                        </p:attrNameLst>
                                      </p:cBhvr>
                                      <p:tavLst>
                                        <p:tav tm="0">
                                          <p:val>
                                            <p:fltVal val="360"/>
                                          </p:val>
                                        </p:tav>
                                        <p:tav tm="100000">
                                          <p:val>
                                            <p:fltVal val="0"/>
                                          </p:val>
                                        </p:tav>
                                      </p:tavLst>
                                    </p:anim>
                                    <p:animEffect transition="in" filter="fade">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04664"/>
            <a:ext cx="8784976" cy="598218"/>
          </a:xfrm>
        </p:spPr>
        <p:txBody>
          <a:bodyPr>
            <a:noAutofit/>
          </a:bodyPr>
          <a:lstStyle/>
          <a:p>
            <a:r>
              <a:rPr lang="it-IT" sz="4800" b="1" dirty="0" smtClean="0">
                <a:solidFill>
                  <a:srgbClr val="FF0000"/>
                </a:solidFill>
              </a:rPr>
              <a:t>Il dialogo difficile</a:t>
            </a:r>
            <a:endParaRPr lang="it-IT" sz="4800" dirty="0">
              <a:solidFill>
                <a:srgbClr val="FF0000"/>
              </a:solidFill>
            </a:endParaRPr>
          </a:p>
        </p:txBody>
      </p:sp>
      <p:sp>
        <p:nvSpPr>
          <p:cNvPr id="3" name="Sottotitolo 2"/>
          <p:cNvSpPr>
            <a:spLocks noGrp="1"/>
          </p:cNvSpPr>
          <p:nvPr>
            <p:ph type="subTitle" idx="1"/>
          </p:nvPr>
        </p:nvSpPr>
        <p:spPr>
          <a:xfrm>
            <a:off x="611560" y="980728"/>
            <a:ext cx="7992888" cy="504056"/>
          </a:xfrm>
        </p:spPr>
        <p:txBody>
          <a:bodyPr>
            <a:noAutofit/>
          </a:bodyPr>
          <a:lstStyle/>
          <a:p>
            <a:r>
              <a:rPr lang="it-IT" sz="2400" b="1" dirty="0" smtClean="0">
                <a:solidFill>
                  <a:srgbClr val="0070C0"/>
                </a:solidFill>
              </a:rPr>
              <a:t>Alcuni consigli per migliorare la comunicazione</a:t>
            </a:r>
            <a:endParaRPr lang="it-IT" sz="2400" b="1" dirty="0">
              <a:solidFill>
                <a:srgbClr val="0070C0"/>
              </a:solidFill>
            </a:endParaRPr>
          </a:p>
        </p:txBody>
      </p:sp>
      <p:sp>
        <p:nvSpPr>
          <p:cNvPr id="6" name="Segnaposto data 5"/>
          <p:cNvSpPr>
            <a:spLocks noGrp="1"/>
          </p:cNvSpPr>
          <p:nvPr>
            <p:ph type="dt" sz="half" idx="10"/>
          </p:nvPr>
        </p:nvSpPr>
        <p:spPr/>
        <p:txBody>
          <a:bodyPr/>
          <a:lstStyle/>
          <a:p>
            <a:fld id="{EE3AD7F8-1D14-42CB-A331-3B4B4DFBC56A}"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14</a:t>
            </a:fld>
            <a:endParaRPr lang="it-IT"/>
          </a:p>
        </p:txBody>
      </p:sp>
      <p:sp>
        <p:nvSpPr>
          <p:cNvPr id="8" name="Rettangolo 7"/>
          <p:cNvSpPr/>
          <p:nvPr/>
        </p:nvSpPr>
        <p:spPr>
          <a:xfrm>
            <a:off x="323528" y="1556792"/>
            <a:ext cx="8496944"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Tx/>
              <a:buChar char="-"/>
            </a:pPr>
            <a:endParaRPr lang="it-IT" dirty="0" smtClean="0"/>
          </a:p>
          <a:p>
            <a:pPr algn="just">
              <a:buFontTx/>
              <a:buChar char="-"/>
            </a:pPr>
            <a:r>
              <a:rPr lang="it-IT" sz="2800" dirty="0" smtClean="0"/>
              <a:t> La scelta dei tempi</a:t>
            </a:r>
          </a:p>
          <a:p>
            <a:pPr algn="just">
              <a:buFontTx/>
              <a:buChar char="-"/>
            </a:pPr>
            <a:r>
              <a:rPr lang="it-IT" sz="2800" dirty="0" smtClean="0"/>
              <a:t> Accordo/disaccordo</a:t>
            </a:r>
          </a:p>
          <a:p>
            <a:pPr marL="179388" indent="-179388" algn="just">
              <a:buFontTx/>
              <a:buChar char="-"/>
            </a:pPr>
            <a:r>
              <a:rPr lang="it-IT" sz="2800" dirty="0" smtClean="0"/>
              <a:t>Prova a non dare l’impressione di essere pronto a giudicare</a:t>
            </a:r>
          </a:p>
          <a:p>
            <a:pPr algn="just">
              <a:buFontTx/>
              <a:buChar char="-"/>
            </a:pPr>
            <a:r>
              <a:rPr lang="it-IT" sz="2800" dirty="0" smtClean="0"/>
              <a:t> Umorismo</a:t>
            </a:r>
          </a:p>
          <a:p>
            <a:pPr algn="just">
              <a:buFontTx/>
              <a:buChar char="-"/>
            </a:pPr>
            <a:r>
              <a:rPr lang="it-IT" sz="2800" dirty="0" smtClean="0"/>
              <a:t> Parole dette senza pensare</a:t>
            </a:r>
          </a:p>
          <a:p>
            <a:pPr algn="just">
              <a:buFontTx/>
              <a:buChar char="-"/>
            </a:pPr>
            <a:r>
              <a:rPr lang="it-IT" sz="2800" dirty="0" smtClean="0"/>
              <a:t> Essere disposti ad ascoltare</a:t>
            </a:r>
          </a:p>
          <a:p>
            <a:pPr algn="just">
              <a:buFontTx/>
              <a:buChar char="-"/>
            </a:pPr>
            <a:endParaRPr lang="it-IT" dirty="0"/>
          </a:p>
        </p:txBody>
      </p:sp>
      <p:pic>
        <p:nvPicPr>
          <p:cNvPr id="6146" name="Picture 2" descr="C:\Users\Master\Desktop\Ultime foto\gf2.jpg"/>
          <p:cNvPicPr>
            <a:picLocks noChangeAspect="1" noChangeArrowheads="1"/>
          </p:cNvPicPr>
          <p:nvPr/>
        </p:nvPicPr>
        <p:blipFill>
          <a:blip r:embed="rId2" cstate="print"/>
          <a:srcRect/>
          <a:stretch>
            <a:fillRect/>
          </a:stretch>
        </p:blipFill>
        <p:spPr bwMode="auto">
          <a:xfrm>
            <a:off x="2339752" y="3933056"/>
            <a:ext cx="4654682" cy="2664296"/>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 calcmode="lin" valueType="num">
                                      <p:cBhvr>
                                        <p:cTn id="14" dur="500" fill="hold"/>
                                        <p:tgtEl>
                                          <p:spTgt spid="6146"/>
                                        </p:tgtEl>
                                        <p:attrNameLst>
                                          <p:attrName>ppt_w</p:attrName>
                                        </p:attrNameLst>
                                      </p:cBhvr>
                                      <p:tavLst>
                                        <p:tav tm="0">
                                          <p:val>
                                            <p:fltVal val="0"/>
                                          </p:val>
                                        </p:tav>
                                        <p:tav tm="100000">
                                          <p:val>
                                            <p:strVal val="#ppt_w"/>
                                          </p:val>
                                        </p:tav>
                                      </p:tavLst>
                                    </p:anim>
                                    <p:anim calcmode="lin" valueType="num">
                                      <p:cBhvr>
                                        <p:cTn id="15" dur="500" fill="hold"/>
                                        <p:tgtEl>
                                          <p:spTgt spid="6146"/>
                                        </p:tgtEl>
                                        <p:attrNameLst>
                                          <p:attrName>ppt_h</p:attrName>
                                        </p:attrNameLst>
                                      </p:cBhvr>
                                      <p:tavLst>
                                        <p:tav tm="0">
                                          <p:val>
                                            <p:fltVal val="0"/>
                                          </p:val>
                                        </p:tav>
                                        <p:tav tm="100000">
                                          <p:val>
                                            <p:strVal val="#ppt_h"/>
                                          </p:val>
                                        </p:tav>
                                      </p:tavLst>
                                    </p:anim>
                                    <p:anim calcmode="lin" valueType="num">
                                      <p:cBhvr>
                                        <p:cTn id="16" dur="500" fill="hold"/>
                                        <p:tgtEl>
                                          <p:spTgt spid="6146"/>
                                        </p:tgtEl>
                                        <p:attrNameLst>
                                          <p:attrName>style.rotation</p:attrName>
                                        </p:attrNameLst>
                                      </p:cBhvr>
                                      <p:tavLst>
                                        <p:tav tm="0">
                                          <p:val>
                                            <p:fltVal val="360"/>
                                          </p:val>
                                        </p:tav>
                                        <p:tav tm="100000">
                                          <p:val>
                                            <p:fltVal val="0"/>
                                          </p:val>
                                        </p:tav>
                                      </p:tavLst>
                                    </p:anim>
                                    <p:animEffect transition="in" filter="fade">
                                      <p:cBhvr>
                                        <p:cTn id="17" dur="5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04664"/>
            <a:ext cx="8784976" cy="598218"/>
          </a:xfrm>
        </p:spPr>
        <p:txBody>
          <a:bodyPr>
            <a:noAutofit/>
          </a:bodyPr>
          <a:lstStyle/>
          <a:p>
            <a:r>
              <a:rPr lang="it-IT" sz="4800" b="1" dirty="0" smtClean="0">
                <a:solidFill>
                  <a:srgbClr val="FF0000"/>
                </a:solidFill>
              </a:rPr>
              <a:t>Il dialogo difficile</a:t>
            </a:r>
            <a:endParaRPr lang="it-IT" sz="4800" dirty="0">
              <a:solidFill>
                <a:srgbClr val="FF0000"/>
              </a:solidFill>
            </a:endParaRPr>
          </a:p>
        </p:txBody>
      </p:sp>
      <p:sp>
        <p:nvSpPr>
          <p:cNvPr id="3" name="Sottotitolo 2"/>
          <p:cNvSpPr>
            <a:spLocks noGrp="1"/>
          </p:cNvSpPr>
          <p:nvPr>
            <p:ph type="subTitle" idx="1"/>
          </p:nvPr>
        </p:nvSpPr>
        <p:spPr>
          <a:xfrm>
            <a:off x="611560" y="980728"/>
            <a:ext cx="7992888" cy="504056"/>
          </a:xfrm>
        </p:spPr>
        <p:txBody>
          <a:bodyPr>
            <a:noAutofit/>
          </a:bodyPr>
          <a:lstStyle/>
          <a:p>
            <a:pPr algn="ctr"/>
            <a:r>
              <a:rPr lang="it-IT" sz="2400" b="1" dirty="0" smtClean="0">
                <a:solidFill>
                  <a:srgbClr val="0070C0"/>
                </a:solidFill>
              </a:rPr>
              <a:t>Autorevolezza</a:t>
            </a:r>
            <a:endParaRPr lang="it-IT" sz="2400" b="1" dirty="0">
              <a:solidFill>
                <a:srgbClr val="0070C0"/>
              </a:solidFill>
            </a:endParaRPr>
          </a:p>
        </p:txBody>
      </p:sp>
      <p:sp>
        <p:nvSpPr>
          <p:cNvPr id="6" name="Segnaposto data 5"/>
          <p:cNvSpPr>
            <a:spLocks noGrp="1"/>
          </p:cNvSpPr>
          <p:nvPr>
            <p:ph type="dt" sz="half" idx="10"/>
          </p:nvPr>
        </p:nvSpPr>
        <p:spPr/>
        <p:txBody>
          <a:bodyPr/>
          <a:lstStyle/>
          <a:p>
            <a:fld id="{51DEE0F9-670E-4A35-91B8-8FD488F6B893}"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15</a:t>
            </a:fld>
            <a:endParaRPr lang="it-IT"/>
          </a:p>
        </p:txBody>
      </p:sp>
      <p:sp>
        <p:nvSpPr>
          <p:cNvPr id="9" name="Freccia a destra 8"/>
          <p:cNvSpPr/>
          <p:nvPr/>
        </p:nvSpPr>
        <p:spPr>
          <a:xfrm>
            <a:off x="467544" y="1700808"/>
            <a:ext cx="3240360"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smtClean="0">
                <a:solidFill>
                  <a:srgbClr val="FFFF00"/>
                </a:solidFill>
              </a:rPr>
              <a:t>Gli stili genitoriali</a:t>
            </a:r>
            <a:endParaRPr lang="it-IT" sz="2400" b="1" dirty="0">
              <a:solidFill>
                <a:srgbClr val="FFFF00"/>
              </a:solidFill>
            </a:endParaRPr>
          </a:p>
        </p:txBody>
      </p:sp>
      <p:sp>
        <p:nvSpPr>
          <p:cNvPr id="10" name="Freccia a destra 9"/>
          <p:cNvSpPr/>
          <p:nvPr/>
        </p:nvSpPr>
        <p:spPr>
          <a:xfrm>
            <a:off x="467544" y="2780928"/>
            <a:ext cx="3240360"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smtClean="0">
                <a:solidFill>
                  <a:srgbClr val="FFFF00"/>
                </a:solidFill>
              </a:rPr>
              <a:t>La </a:t>
            </a:r>
            <a:r>
              <a:rPr lang="it-IT" sz="2400" b="1" dirty="0" err="1" smtClean="0">
                <a:solidFill>
                  <a:srgbClr val="FFFF00"/>
                </a:solidFill>
              </a:rPr>
              <a:t>cogenitorialità</a:t>
            </a:r>
            <a:endParaRPr lang="it-IT" sz="2400" b="1" dirty="0">
              <a:solidFill>
                <a:srgbClr val="FFFF00"/>
              </a:solidFill>
            </a:endParaRPr>
          </a:p>
        </p:txBody>
      </p:sp>
      <p:sp>
        <p:nvSpPr>
          <p:cNvPr id="11" name="Freccia a destra 10"/>
          <p:cNvSpPr/>
          <p:nvPr/>
        </p:nvSpPr>
        <p:spPr>
          <a:xfrm>
            <a:off x="467544" y="3861048"/>
            <a:ext cx="3240360"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smtClean="0">
                <a:solidFill>
                  <a:srgbClr val="FFFF00"/>
                </a:solidFill>
              </a:rPr>
              <a:t>Il rispetto delle regole</a:t>
            </a:r>
            <a:endParaRPr lang="it-IT" sz="2400" b="1" dirty="0">
              <a:solidFill>
                <a:srgbClr val="FFFF00"/>
              </a:solidFill>
            </a:endParaRPr>
          </a:p>
        </p:txBody>
      </p:sp>
      <p:sp>
        <p:nvSpPr>
          <p:cNvPr id="12" name="Freccia a destra 11"/>
          <p:cNvSpPr/>
          <p:nvPr/>
        </p:nvSpPr>
        <p:spPr>
          <a:xfrm>
            <a:off x="467544" y="4941168"/>
            <a:ext cx="3312368"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smtClean="0">
                <a:solidFill>
                  <a:srgbClr val="FFFF00"/>
                </a:solidFill>
              </a:rPr>
              <a:t>Le sanzioni</a:t>
            </a:r>
            <a:endParaRPr lang="it-IT" sz="2400" b="1" dirty="0">
              <a:solidFill>
                <a:srgbClr val="FFFF00"/>
              </a:solidFill>
            </a:endParaRPr>
          </a:p>
        </p:txBody>
      </p:sp>
      <p:pic>
        <p:nvPicPr>
          <p:cNvPr id="7170" name="Picture 2" descr="C:\Users\Master\Desktop\Ultime foto\g25.jpg"/>
          <p:cNvPicPr>
            <a:picLocks noChangeAspect="1" noChangeArrowheads="1"/>
          </p:cNvPicPr>
          <p:nvPr/>
        </p:nvPicPr>
        <p:blipFill>
          <a:blip r:embed="rId2" cstate="print"/>
          <a:srcRect/>
          <a:stretch>
            <a:fillRect/>
          </a:stretch>
        </p:blipFill>
        <p:spPr bwMode="auto">
          <a:xfrm>
            <a:off x="3851920" y="2636912"/>
            <a:ext cx="4969964" cy="2304256"/>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 calcmode="lin" valueType="num">
                                      <p:cBhvr>
                                        <p:cTn id="14" dur="500" fill="hold"/>
                                        <p:tgtEl>
                                          <p:spTgt spid="7170"/>
                                        </p:tgtEl>
                                        <p:attrNameLst>
                                          <p:attrName>ppt_w</p:attrName>
                                        </p:attrNameLst>
                                      </p:cBhvr>
                                      <p:tavLst>
                                        <p:tav tm="0">
                                          <p:val>
                                            <p:fltVal val="0"/>
                                          </p:val>
                                        </p:tav>
                                        <p:tav tm="100000">
                                          <p:val>
                                            <p:strVal val="#ppt_w"/>
                                          </p:val>
                                        </p:tav>
                                      </p:tavLst>
                                    </p:anim>
                                    <p:anim calcmode="lin" valueType="num">
                                      <p:cBhvr>
                                        <p:cTn id="15" dur="500" fill="hold"/>
                                        <p:tgtEl>
                                          <p:spTgt spid="7170"/>
                                        </p:tgtEl>
                                        <p:attrNameLst>
                                          <p:attrName>ppt_h</p:attrName>
                                        </p:attrNameLst>
                                      </p:cBhvr>
                                      <p:tavLst>
                                        <p:tav tm="0">
                                          <p:val>
                                            <p:fltVal val="0"/>
                                          </p:val>
                                        </p:tav>
                                        <p:tav tm="100000">
                                          <p:val>
                                            <p:strVal val="#ppt_h"/>
                                          </p:val>
                                        </p:tav>
                                      </p:tavLst>
                                    </p:anim>
                                    <p:anim calcmode="lin" valueType="num">
                                      <p:cBhvr>
                                        <p:cTn id="16" dur="500" fill="hold"/>
                                        <p:tgtEl>
                                          <p:spTgt spid="7170"/>
                                        </p:tgtEl>
                                        <p:attrNameLst>
                                          <p:attrName>style.rotation</p:attrName>
                                        </p:attrNameLst>
                                      </p:cBhvr>
                                      <p:tavLst>
                                        <p:tav tm="0">
                                          <p:val>
                                            <p:fltVal val="360"/>
                                          </p:val>
                                        </p:tav>
                                        <p:tav tm="100000">
                                          <p:val>
                                            <p:fltVal val="0"/>
                                          </p:val>
                                        </p:tav>
                                      </p:tavLst>
                                    </p:anim>
                                    <p:animEffect transition="in" filter="fade">
                                      <p:cBhvr>
                                        <p:cTn id="17" dur="500"/>
                                        <p:tgtEl>
                                          <p:spTgt spid="7170"/>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9"/>
                                        </p:tgtEl>
                                        <p:attrNameLst>
                                          <p:attrName>ppt_y</p:attrName>
                                        </p:attrNameLst>
                                      </p:cBhvr>
                                      <p:tavLst>
                                        <p:tav tm="0">
                                          <p:val>
                                            <p:strVal val="#ppt_y"/>
                                          </p:val>
                                        </p:tav>
                                        <p:tav tm="100000">
                                          <p:val>
                                            <p:strVal val="#ppt_y"/>
                                          </p:val>
                                        </p:tav>
                                      </p:tavLst>
                                    </p:anim>
                                    <p:anim calcmode="lin" valueType="num">
                                      <p:cBhvr>
                                        <p:cTn id="24"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anim calcmode="lin" valueType="num">
                                      <p:cBhvr>
                                        <p:cTn id="3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1"/>
                                        </p:tgtEl>
                                        <p:attrNameLst>
                                          <p:attrName>ppt_y</p:attrName>
                                        </p:attrNameLst>
                                      </p:cBhvr>
                                      <p:tavLst>
                                        <p:tav tm="0">
                                          <p:val>
                                            <p:strVal val="#ppt_y"/>
                                          </p:val>
                                        </p:tav>
                                        <p:tav tm="100000">
                                          <p:val>
                                            <p:strVal val="#ppt_y"/>
                                          </p:val>
                                        </p:tav>
                                      </p:tavLst>
                                    </p:anim>
                                    <p:anim calcmode="lin" valueType="num">
                                      <p:cBhvr>
                                        <p:cTn id="42"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0" nodeType="clickEffect">
                                  <p:stCondLst>
                                    <p:cond delay="0"/>
                                  </p:stCondLst>
                                  <p:iterate type="lt">
                                    <p:tmPct val="10000"/>
                                  </p:iterate>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2"/>
                                        </p:tgtEl>
                                        <p:attrNameLst>
                                          <p:attrName>ppt_y</p:attrName>
                                        </p:attrNameLst>
                                      </p:cBhvr>
                                      <p:tavLst>
                                        <p:tav tm="0">
                                          <p:val>
                                            <p:strVal val="#ppt_y"/>
                                          </p:val>
                                        </p:tav>
                                        <p:tav tm="100000">
                                          <p:val>
                                            <p:strVal val="#ppt_y"/>
                                          </p:val>
                                        </p:tav>
                                      </p:tavLst>
                                    </p:anim>
                                    <p:anim calcmode="lin" valueType="num">
                                      <p:cBhvr>
                                        <p:cTn id="51"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04664"/>
            <a:ext cx="8784976" cy="598218"/>
          </a:xfrm>
        </p:spPr>
        <p:txBody>
          <a:bodyPr>
            <a:noAutofit/>
          </a:bodyPr>
          <a:lstStyle/>
          <a:p>
            <a:r>
              <a:rPr lang="it-IT" sz="4800" b="1" dirty="0" smtClean="0">
                <a:solidFill>
                  <a:srgbClr val="FF0000"/>
                </a:solidFill>
              </a:rPr>
              <a:t>Il dialogo difficile</a:t>
            </a:r>
            <a:endParaRPr lang="it-IT" sz="4800" dirty="0">
              <a:solidFill>
                <a:srgbClr val="FF0000"/>
              </a:solidFill>
            </a:endParaRPr>
          </a:p>
        </p:txBody>
      </p:sp>
      <p:sp>
        <p:nvSpPr>
          <p:cNvPr id="3" name="Sottotitolo 2"/>
          <p:cNvSpPr>
            <a:spLocks noGrp="1"/>
          </p:cNvSpPr>
          <p:nvPr>
            <p:ph type="subTitle" idx="1"/>
          </p:nvPr>
        </p:nvSpPr>
        <p:spPr>
          <a:xfrm>
            <a:off x="611560" y="980728"/>
            <a:ext cx="7992888" cy="504056"/>
          </a:xfrm>
        </p:spPr>
        <p:txBody>
          <a:bodyPr>
            <a:noAutofit/>
          </a:bodyPr>
          <a:lstStyle/>
          <a:p>
            <a:r>
              <a:rPr lang="it-IT" sz="2400" b="1" dirty="0" smtClean="0">
                <a:solidFill>
                  <a:srgbClr val="0070C0"/>
                </a:solidFill>
              </a:rPr>
              <a:t>Gli stili genitoriali</a:t>
            </a:r>
            <a:endParaRPr lang="it-IT" sz="2400" b="1" dirty="0">
              <a:solidFill>
                <a:srgbClr val="0070C0"/>
              </a:solidFill>
            </a:endParaRPr>
          </a:p>
        </p:txBody>
      </p:sp>
      <p:sp>
        <p:nvSpPr>
          <p:cNvPr id="6" name="Segnaposto data 5"/>
          <p:cNvSpPr>
            <a:spLocks noGrp="1"/>
          </p:cNvSpPr>
          <p:nvPr>
            <p:ph type="dt" sz="half" idx="10"/>
          </p:nvPr>
        </p:nvSpPr>
        <p:spPr/>
        <p:txBody>
          <a:bodyPr/>
          <a:lstStyle/>
          <a:p>
            <a:fld id="{C038CF5E-D490-4498-A636-5B4C758E87B7}"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16</a:t>
            </a:fld>
            <a:endParaRPr lang="it-IT"/>
          </a:p>
        </p:txBody>
      </p:sp>
      <p:sp>
        <p:nvSpPr>
          <p:cNvPr id="13" name="Rettangolo 12"/>
          <p:cNvSpPr/>
          <p:nvPr/>
        </p:nvSpPr>
        <p:spPr>
          <a:xfrm>
            <a:off x="467544" y="1484784"/>
            <a:ext cx="4536504" cy="2952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b="1" dirty="0" smtClean="0">
                <a:solidFill>
                  <a:srgbClr val="FFFF00"/>
                </a:solidFill>
              </a:rPr>
              <a:t>Le ricerche sugli adolescenti </a:t>
            </a:r>
            <a:r>
              <a:rPr lang="it-IT" sz="2000" dirty="0" smtClean="0"/>
              <a:t>hanno dimostrato che c’è uno stile che consente di ottenere risultati migliori per i ragazzi. E’ noto come stile genitoriale “autorevole”, perché il genitore è caldo e amorevole, ma anche fermo quando è necessario. Chi adotta lo stile autorevole promuove anche l’autostima e l’indipendenza, per gradi, secondo l’età e la maturità dell’adolescente</a:t>
            </a:r>
            <a:endParaRPr lang="it-IT" sz="2000" dirty="0"/>
          </a:p>
        </p:txBody>
      </p:sp>
      <p:sp>
        <p:nvSpPr>
          <p:cNvPr id="14" name="Rettangolo 13"/>
          <p:cNvSpPr/>
          <p:nvPr/>
        </p:nvSpPr>
        <p:spPr>
          <a:xfrm>
            <a:off x="467544" y="4581128"/>
            <a:ext cx="4536504"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b="1" dirty="0" smtClean="0">
                <a:solidFill>
                  <a:srgbClr val="FFFF00"/>
                </a:solidFill>
              </a:rPr>
              <a:t>I diversi stili genitoriali </a:t>
            </a:r>
            <a:r>
              <a:rPr lang="it-IT" sz="2000" dirty="0" smtClean="0"/>
              <a:t>possono condurre in misura maggiore o minore al conflitto. Un genitore duro sulla disciplina può aspettarsi di dover affrontare più conflitti di qualcun altro che è indifferente o permissivo</a:t>
            </a:r>
            <a:endParaRPr lang="it-IT" sz="2000" dirty="0"/>
          </a:p>
        </p:txBody>
      </p:sp>
      <p:pic>
        <p:nvPicPr>
          <p:cNvPr id="8194" name="Picture 2" descr="C:\Users\Master\Desktop\Ultime foto\g24.jpg"/>
          <p:cNvPicPr>
            <a:picLocks noChangeAspect="1" noChangeArrowheads="1"/>
          </p:cNvPicPr>
          <p:nvPr/>
        </p:nvPicPr>
        <p:blipFill>
          <a:blip r:embed="rId2" cstate="print"/>
          <a:srcRect/>
          <a:stretch>
            <a:fillRect/>
          </a:stretch>
        </p:blipFill>
        <p:spPr bwMode="auto">
          <a:xfrm>
            <a:off x="5220071" y="2708920"/>
            <a:ext cx="3720413" cy="2232248"/>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 calcmode="lin" valueType="num">
                                      <p:cBhvr>
                                        <p:cTn id="14" dur="500" fill="hold"/>
                                        <p:tgtEl>
                                          <p:spTgt spid="8194"/>
                                        </p:tgtEl>
                                        <p:attrNameLst>
                                          <p:attrName>ppt_w</p:attrName>
                                        </p:attrNameLst>
                                      </p:cBhvr>
                                      <p:tavLst>
                                        <p:tav tm="0">
                                          <p:val>
                                            <p:fltVal val="0"/>
                                          </p:val>
                                        </p:tav>
                                        <p:tav tm="100000">
                                          <p:val>
                                            <p:strVal val="#ppt_w"/>
                                          </p:val>
                                        </p:tav>
                                      </p:tavLst>
                                    </p:anim>
                                    <p:anim calcmode="lin" valueType="num">
                                      <p:cBhvr>
                                        <p:cTn id="15" dur="500" fill="hold"/>
                                        <p:tgtEl>
                                          <p:spTgt spid="8194"/>
                                        </p:tgtEl>
                                        <p:attrNameLst>
                                          <p:attrName>ppt_h</p:attrName>
                                        </p:attrNameLst>
                                      </p:cBhvr>
                                      <p:tavLst>
                                        <p:tav tm="0">
                                          <p:val>
                                            <p:fltVal val="0"/>
                                          </p:val>
                                        </p:tav>
                                        <p:tav tm="100000">
                                          <p:val>
                                            <p:strVal val="#ppt_h"/>
                                          </p:val>
                                        </p:tav>
                                      </p:tavLst>
                                    </p:anim>
                                    <p:anim calcmode="lin" valueType="num">
                                      <p:cBhvr>
                                        <p:cTn id="16" dur="500" fill="hold"/>
                                        <p:tgtEl>
                                          <p:spTgt spid="8194"/>
                                        </p:tgtEl>
                                        <p:attrNameLst>
                                          <p:attrName>style.rotation</p:attrName>
                                        </p:attrNameLst>
                                      </p:cBhvr>
                                      <p:tavLst>
                                        <p:tav tm="0">
                                          <p:val>
                                            <p:fltVal val="360"/>
                                          </p:val>
                                        </p:tav>
                                        <p:tav tm="100000">
                                          <p:val>
                                            <p:fltVal val="0"/>
                                          </p:val>
                                        </p:tav>
                                      </p:tavLst>
                                    </p:anim>
                                    <p:animEffect transition="in" filter="fade">
                                      <p:cBhvr>
                                        <p:cTn id="17" dur="500"/>
                                        <p:tgtEl>
                                          <p:spTgt spid="819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04664"/>
            <a:ext cx="8784976" cy="598218"/>
          </a:xfrm>
        </p:spPr>
        <p:txBody>
          <a:bodyPr>
            <a:noAutofit/>
          </a:bodyPr>
          <a:lstStyle/>
          <a:p>
            <a:r>
              <a:rPr lang="it-IT" sz="4800" b="1" dirty="0" smtClean="0">
                <a:solidFill>
                  <a:srgbClr val="FF0000"/>
                </a:solidFill>
              </a:rPr>
              <a:t>Il dialogo difficile</a:t>
            </a:r>
            <a:endParaRPr lang="it-IT" sz="4800" dirty="0">
              <a:solidFill>
                <a:srgbClr val="FF0000"/>
              </a:solidFill>
            </a:endParaRPr>
          </a:p>
        </p:txBody>
      </p:sp>
      <p:sp>
        <p:nvSpPr>
          <p:cNvPr id="3" name="Sottotitolo 2"/>
          <p:cNvSpPr>
            <a:spLocks noGrp="1"/>
          </p:cNvSpPr>
          <p:nvPr>
            <p:ph type="subTitle" idx="1"/>
          </p:nvPr>
        </p:nvSpPr>
        <p:spPr>
          <a:xfrm>
            <a:off x="611560" y="980728"/>
            <a:ext cx="7992888" cy="504056"/>
          </a:xfrm>
        </p:spPr>
        <p:txBody>
          <a:bodyPr>
            <a:noAutofit/>
          </a:bodyPr>
          <a:lstStyle/>
          <a:p>
            <a:r>
              <a:rPr lang="it-IT" sz="2400" b="1" dirty="0" smtClean="0">
                <a:solidFill>
                  <a:srgbClr val="0070C0"/>
                </a:solidFill>
              </a:rPr>
              <a:t>La </a:t>
            </a:r>
            <a:r>
              <a:rPr lang="it-IT" sz="2400" b="1" dirty="0" err="1" smtClean="0">
                <a:solidFill>
                  <a:srgbClr val="0070C0"/>
                </a:solidFill>
              </a:rPr>
              <a:t>cogenitorialità</a:t>
            </a:r>
            <a:endParaRPr lang="it-IT" sz="2400" b="1" dirty="0">
              <a:solidFill>
                <a:srgbClr val="0070C0"/>
              </a:solidFill>
            </a:endParaRPr>
          </a:p>
        </p:txBody>
      </p:sp>
      <p:sp>
        <p:nvSpPr>
          <p:cNvPr id="6" name="Segnaposto data 5"/>
          <p:cNvSpPr>
            <a:spLocks noGrp="1"/>
          </p:cNvSpPr>
          <p:nvPr>
            <p:ph type="dt" sz="half" idx="10"/>
          </p:nvPr>
        </p:nvSpPr>
        <p:spPr/>
        <p:txBody>
          <a:bodyPr/>
          <a:lstStyle/>
          <a:p>
            <a:fld id="{37A9B8BA-03A2-4292-A9AC-7BA6529653CC}"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17</a:t>
            </a:fld>
            <a:endParaRPr lang="it-IT" dirty="0"/>
          </a:p>
        </p:txBody>
      </p:sp>
      <p:sp>
        <p:nvSpPr>
          <p:cNvPr id="9" name="Rettangolo 8"/>
          <p:cNvSpPr/>
          <p:nvPr/>
        </p:nvSpPr>
        <p:spPr>
          <a:xfrm>
            <a:off x="4211960" y="1556792"/>
            <a:ext cx="4536504"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b="1" dirty="0" smtClean="0">
                <a:solidFill>
                  <a:srgbClr val="FFFF00"/>
                </a:solidFill>
              </a:rPr>
              <a:t>Nel parlare di stili genitoriali</a:t>
            </a:r>
            <a:r>
              <a:rPr lang="it-IT" sz="2000" dirty="0" smtClean="0"/>
              <a:t>, è importante tenere a mente che i genitori coinvolti sono due, e possono non avere lo stesso approccio alla funzione genitoriale. In alcuni casi ci può essere una differenza nell’affrontare un problema mentre in altre famiglie può accadere che i due genitori abbiano stili molto diversi</a:t>
            </a:r>
            <a:endParaRPr lang="it-IT" sz="2000" dirty="0"/>
          </a:p>
        </p:txBody>
      </p:sp>
      <p:sp>
        <p:nvSpPr>
          <p:cNvPr id="13" name="Rettangolo 12"/>
          <p:cNvSpPr/>
          <p:nvPr/>
        </p:nvSpPr>
        <p:spPr>
          <a:xfrm>
            <a:off x="4211960" y="4437112"/>
            <a:ext cx="4536504"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b="1" dirty="0" smtClean="0">
                <a:solidFill>
                  <a:srgbClr val="FFFF00"/>
                </a:solidFill>
              </a:rPr>
              <a:t>Che i genitori vivano insieme o separati</a:t>
            </a:r>
            <a:r>
              <a:rPr lang="it-IT" sz="2000" dirty="0" smtClean="0"/>
              <a:t>, il modo in cui essi gestiscono la funzione genitoriale avrà un impatto profondo sull’adolescente. I ragazzi sono pronti ad appigliarsi a qualsiasi divergenza tra i genitori e a sfruttarla, se possibile</a:t>
            </a:r>
            <a:endParaRPr lang="it-IT" sz="2000" dirty="0"/>
          </a:p>
        </p:txBody>
      </p:sp>
      <p:pic>
        <p:nvPicPr>
          <p:cNvPr id="9218" name="Picture 2" descr="C:\Users\Master\Desktop\Ultime foto\g28.jpg"/>
          <p:cNvPicPr>
            <a:picLocks noChangeAspect="1" noChangeArrowheads="1"/>
          </p:cNvPicPr>
          <p:nvPr/>
        </p:nvPicPr>
        <p:blipFill>
          <a:blip r:embed="rId2" cstate="print"/>
          <a:srcRect/>
          <a:stretch>
            <a:fillRect/>
          </a:stretch>
        </p:blipFill>
        <p:spPr bwMode="auto">
          <a:xfrm>
            <a:off x="251520" y="2492896"/>
            <a:ext cx="3846803" cy="2808312"/>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 calcmode="lin" valueType="num">
                                      <p:cBhvr>
                                        <p:cTn id="14" dur="500" fill="hold"/>
                                        <p:tgtEl>
                                          <p:spTgt spid="9218"/>
                                        </p:tgtEl>
                                        <p:attrNameLst>
                                          <p:attrName>ppt_w</p:attrName>
                                        </p:attrNameLst>
                                      </p:cBhvr>
                                      <p:tavLst>
                                        <p:tav tm="0">
                                          <p:val>
                                            <p:fltVal val="0"/>
                                          </p:val>
                                        </p:tav>
                                        <p:tav tm="100000">
                                          <p:val>
                                            <p:strVal val="#ppt_w"/>
                                          </p:val>
                                        </p:tav>
                                      </p:tavLst>
                                    </p:anim>
                                    <p:anim calcmode="lin" valueType="num">
                                      <p:cBhvr>
                                        <p:cTn id="15" dur="500" fill="hold"/>
                                        <p:tgtEl>
                                          <p:spTgt spid="9218"/>
                                        </p:tgtEl>
                                        <p:attrNameLst>
                                          <p:attrName>ppt_h</p:attrName>
                                        </p:attrNameLst>
                                      </p:cBhvr>
                                      <p:tavLst>
                                        <p:tav tm="0">
                                          <p:val>
                                            <p:fltVal val="0"/>
                                          </p:val>
                                        </p:tav>
                                        <p:tav tm="100000">
                                          <p:val>
                                            <p:strVal val="#ppt_h"/>
                                          </p:val>
                                        </p:tav>
                                      </p:tavLst>
                                    </p:anim>
                                    <p:anim calcmode="lin" valueType="num">
                                      <p:cBhvr>
                                        <p:cTn id="16" dur="500" fill="hold"/>
                                        <p:tgtEl>
                                          <p:spTgt spid="9218"/>
                                        </p:tgtEl>
                                        <p:attrNameLst>
                                          <p:attrName>style.rotation</p:attrName>
                                        </p:attrNameLst>
                                      </p:cBhvr>
                                      <p:tavLst>
                                        <p:tav tm="0">
                                          <p:val>
                                            <p:fltVal val="360"/>
                                          </p:val>
                                        </p:tav>
                                        <p:tav tm="100000">
                                          <p:val>
                                            <p:fltVal val="0"/>
                                          </p:val>
                                        </p:tav>
                                      </p:tavLst>
                                    </p:anim>
                                    <p:animEffect transition="in" filter="fade">
                                      <p:cBhvr>
                                        <p:cTn id="17" dur="500"/>
                                        <p:tgtEl>
                                          <p:spTgt spid="921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04664"/>
            <a:ext cx="8784976" cy="598218"/>
          </a:xfrm>
        </p:spPr>
        <p:txBody>
          <a:bodyPr>
            <a:noAutofit/>
          </a:bodyPr>
          <a:lstStyle/>
          <a:p>
            <a:r>
              <a:rPr lang="it-IT" sz="4800" b="1" dirty="0" smtClean="0">
                <a:solidFill>
                  <a:srgbClr val="FF0000"/>
                </a:solidFill>
              </a:rPr>
              <a:t>Il dialogo difficile</a:t>
            </a:r>
            <a:endParaRPr lang="it-IT" sz="4800" dirty="0">
              <a:solidFill>
                <a:srgbClr val="FF0000"/>
              </a:solidFill>
            </a:endParaRPr>
          </a:p>
        </p:txBody>
      </p:sp>
      <p:sp>
        <p:nvSpPr>
          <p:cNvPr id="3" name="Sottotitolo 2"/>
          <p:cNvSpPr>
            <a:spLocks noGrp="1"/>
          </p:cNvSpPr>
          <p:nvPr>
            <p:ph type="subTitle" idx="1"/>
          </p:nvPr>
        </p:nvSpPr>
        <p:spPr>
          <a:xfrm>
            <a:off x="611560" y="980728"/>
            <a:ext cx="7992888" cy="504056"/>
          </a:xfrm>
        </p:spPr>
        <p:txBody>
          <a:bodyPr>
            <a:noAutofit/>
          </a:bodyPr>
          <a:lstStyle/>
          <a:p>
            <a:r>
              <a:rPr lang="it-IT" sz="2400" b="1" dirty="0" smtClean="0">
                <a:solidFill>
                  <a:srgbClr val="0070C0"/>
                </a:solidFill>
              </a:rPr>
              <a:t>Il rispetto delle regole</a:t>
            </a:r>
            <a:endParaRPr lang="it-IT" sz="2400" b="1" dirty="0">
              <a:solidFill>
                <a:srgbClr val="0070C0"/>
              </a:solidFill>
            </a:endParaRPr>
          </a:p>
        </p:txBody>
      </p:sp>
      <p:sp>
        <p:nvSpPr>
          <p:cNvPr id="6" name="Segnaposto data 5"/>
          <p:cNvSpPr>
            <a:spLocks noGrp="1"/>
          </p:cNvSpPr>
          <p:nvPr>
            <p:ph type="dt" sz="half" idx="10"/>
          </p:nvPr>
        </p:nvSpPr>
        <p:spPr/>
        <p:txBody>
          <a:bodyPr/>
          <a:lstStyle/>
          <a:p>
            <a:fld id="{E8DC1E40-F789-4330-AE3B-5160332D80EA}"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18</a:t>
            </a:fld>
            <a:endParaRPr lang="it-IT"/>
          </a:p>
        </p:txBody>
      </p:sp>
      <p:sp>
        <p:nvSpPr>
          <p:cNvPr id="9" name="Rettangolo 8"/>
          <p:cNvSpPr/>
          <p:nvPr/>
        </p:nvSpPr>
        <p:spPr>
          <a:xfrm>
            <a:off x="251520" y="1844824"/>
            <a:ext cx="4536504"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b="1" dirty="0" smtClean="0">
                <a:solidFill>
                  <a:srgbClr val="FFFF00"/>
                </a:solidFill>
              </a:rPr>
              <a:t>Agli adolescenti non piacciono le regole</a:t>
            </a:r>
            <a:r>
              <a:rPr lang="it-IT" sz="2000" dirty="0" smtClean="0"/>
              <a:t>, poiché esse trasmettono il messaggio che sono i genitori quelli che comandano. I ragazzi proveranno in ogni modo a contestare le regole e, anche provano sofferenza, i genitori non devono cedere e devono essere irremovibili</a:t>
            </a:r>
            <a:endParaRPr lang="it-IT" sz="2000" dirty="0"/>
          </a:p>
        </p:txBody>
      </p:sp>
      <p:sp>
        <p:nvSpPr>
          <p:cNvPr id="13" name="Rettangolo 12"/>
          <p:cNvSpPr/>
          <p:nvPr/>
        </p:nvSpPr>
        <p:spPr>
          <a:xfrm>
            <a:off x="251520" y="4509120"/>
            <a:ext cx="45365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b="1" dirty="0" smtClean="0">
                <a:solidFill>
                  <a:srgbClr val="FFFF00"/>
                </a:solidFill>
              </a:rPr>
              <a:t>Le regole, </a:t>
            </a:r>
            <a:r>
              <a:rPr lang="it-IT" sz="2000" dirty="0" smtClean="0"/>
              <a:t>naturalmente, devono essere ragionevoli, e per gli adolescenti devono avere certe caratteristiche che renderanno più semplice farle rispettare</a:t>
            </a:r>
            <a:endParaRPr lang="it-IT" sz="2000" dirty="0"/>
          </a:p>
        </p:txBody>
      </p:sp>
      <p:pic>
        <p:nvPicPr>
          <p:cNvPr id="10242" name="Picture 2" descr="C:\Users\Master\Desktop\Ultime foto\g30.jpg"/>
          <p:cNvPicPr>
            <a:picLocks noChangeAspect="1" noChangeArrowheads="1"/>
          </p:cNvPicPr>
          <p:nvPr/>
        </p:nvPicPr>
        <p:blipFill>
          <a:blip r:embed="rId2" cstate="print"/>
          <a:srcRect/>
          <a:stretch>
            <a:fillRect/>
          </a:stretch>
        </p:blipFill>
        <p:spPr bwMode="auto">
          <a:xfrm>
            <a:off x="4932040" y="2492896"/>
            <a:ext cx="4003724" cy="2664296"/>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10242"/>
                                        </p:tgtEl>
                                        <p:attrNameLst>
                                          <p:attrName>style.visibility</p:attrName>
                                        </p:attrNameLst>
                                      </p:cBhvr>
                                      <p:to>
                                        <p:strVal val="visible"/>
                                      </p:to>
                                    </p:set>
                                    <p:anim calcmode="lin" valueType="num">
                                      <p:cBhvr>
                                        <p:cTn id="14" dur="500" fill="hold"/>
                                        <p:tgtEl>
                                          <p:spTgt spid="10242"/>
                                        </p:tgtEl>
                                        <p:attrNameLst>
                                          <p:attrName>ppt_w</p:attrName>
                                        </p:attrNameLst>
                                      </p:cBhvr>
                                      <p:tavLst>
                                        <p:tav tm="0">
                                          <p:val>
                                            <p:fltVal val="0"/>
                                          </p:val>
                                        </p:tav>
                                        <p:tav tm="100000">
                                          <p:val>
                                            <p:strVal val="#ppt_w"/>
                                          </p:val>
                                        </p:tav>
                                      </p:tavLst>
                                    </p:anim>
                                    <p:anim calcmode="lin" valueType="num">
                                      <p:cBhvr>
                                        <p:cTn id="15" dur="500" fill="hold"/>
                                        <p:tgtEl>
                                          <p:spTgt spid="10242"/>
                                        </p:tgtEl>
                                        <p:attrNameLst>
                                          <p:attrName>ppt_h</p:attrName>
                                        </p:attrNameLst>
                                      </p:cBhvr>
                                      <p:tavLst>
                                        <p:tav tm="0">
                                          <p:val>
                                            <p:fltVal val="0"/>
                                          </p:val>
                                        </p:tav>
                                        <p:tav tm="100000">
                                          <p:val>
                                            <p:strVal val="#ppt_h"/>
                                          </p:val>
                                        </p:tav>
                                      </p:tavLst>
                                    </p:anim>
                                    <p:anim calcmode="lin" valueType="num">
                                      <p:cBhvr>
                                        <p:cTn id="16" dur="500" fill="hold"/>
                                        <p:tgtEl>
                                          <p:spTgt spid="10242"/>
                                        </p:tgtEl>
                                        <p:attrNameLst>
                                          <p:attrName>style.rotation</p:attrName>
                                        </p:attrNameLst>
                                      </p:cBhvr>
                                      <p:tavLst>
                                        <p:tav tm="0">
                                          <p:val>
                                            <p:fltVal val="360"/>
                                          </p:val>
                                        </p:tav>
                                        <p:tav tm="100000">
                                          <p:val>
                                            <p:fltVal val="0"/>
                                          </p:val>
                                        </p:tav>
                                      </p:tavLst>
                                    </p:anim>
                                    <p:animEffect transition="in" filter="fade">
                                      <p:cBhvr>
                                        <p:cTn id="17" dur="500"/>
                                        <p:tgtEl>
                                          <p:spTgt spid="1024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04664"/>
            <a:ext cx="8784976" cy="598218"/>
          </a:xfrm>
        </p:spPr>
        <p:txBody>
          <a:bodyPr>
            <a:noAutofit/>
          </a:bodyPr>
          <a:lstStyle/>
          <a:p>
            <a:r>
              <a:rPr lang="it-IT" sz="4800" b="1" dirty="0" smtClean="0">
                <a:solidFill>
                  <a:srgbClr val="FF0000"/>
                </a:solidFill>
              </a:rPr>
              <a:t>Il dialogo difficile</a:t>
            </a:r>
            <a:endParaRPr lang="it-IT" sz="4800" dirty="0">
              <a:solidFill>
                <a:srgbClr val="FF0000"/>
              </a:solidFill>
            </a:endParaRPr>
          </a:p>
        </p:txBody>
      </p:sp>
      <p:sp>
        <p:nvSpPr>
          <p:cNvPr id="3" name="Sottotitolo 2"/>
          <p:cNvSpPr>
            <a:spLocks noGrp="1"/>
          </p:cNvSpPr>
          <p:nvPr>
            <p:ph type="subTitle" idx="1"/>
          </p:nvPr>
        </p:nvSpPr>
        <p:spPr>
          <a:xfrm>
            <a:off x="611560" y="980728"/>
            <a:ext cx="7992888" cy="504056"/>
          </a:xfrm>
        </p:spPr>
        <p:txBody>
          <a:bodyPr>
            <a:noAutofit/>
          </a:bodyPr>
          <a:lstStyle/>
          <a:p>
            <a:r>
              <a:rPr lang="it-IT" sz="2400" b="1" dirty="0" smtClean="0">
                <a:solidFill>
                  <a:srgbClr val="0070C0"/>
                </a:solidFill>
              </a:rPr>
              <a:t>Le sanzioni</a:t>
            </a:r>
            <a:endParaRPr lang="it-IT" sz="2400" b="1" dirty="0">
              <a:solidFill>
                <a:srgbClr val="0070C0"/>
              </a:solidFill>
            </a:endParaRPr>
          </a:p>
        </p:txBody>
      </p:sp>
      <p:sp>
        <p:nvSpPr>
          <p:cNvPr id="6" name="Segnaposto data 5"/>
          <p:cNvSpPr>
            <a:spLocks noGrp="1"/>
          </p:cNvSpPr>
          <p:nvPr>
            <p:ph type="dt" sz="half" idx="10"/>
          </p:nvPr>
        </p:nvSpPr>
        <p:spPr/>
        <p:txBody>
          <a:bodyPr/>
          <a:lstStyle/>
          <a:p>
            <a:fld id="{7470AFAF-7155-47A9-AED3-5E3D8DE90686}"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19</a:t>
            </a:fld>
            <a:endParaRPr lang="it-IT"/>
          </a:p>
        </p:txBody>
      </p:sp>
      <p:sp>
        <p:nvSpPr>
          <p:cNvPr id="8" name="Rettangolo 7"/>
          <p:cNvSpPr/>
          <p:nvPr/>
        </p:nvSpPr>
        <p:spPr>
          <a:xfrm>
            <a:off x="4139952" y="1412776"/>
            <a:ext cx="4536504"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b="1" dirty="0" smtClean="0">
                <a:solidFill>
                  <a:srgbClr val="FFFF00"/>
                </a:solidFill>
              </a:rPr>
              <a:t>Dovranno essere appropriate </a:t>
            </a:r>
            <a:r>
              <a:rPr lang="it-IT" sz="2000" dirty="0" smtClean="0"/>
              <a:t>all’età e attinenti alla situazione dell’adolescente. Le sanzioni usate più spesso dai genitori degli adolescenti comprendono il divieto di uscire, la perdita di privilegi e della paghetta, il sequestro di dispositivi tecnologici. Avvolte, queste restrizioni non funzionano</a:t>
            </a:r>
            <a:endParaRPr lang="it-IT" sz="2000" dirty="0"/>
          </a:p>
        </p:txBody>
      </p:sp>
      <p:sp>
        <p:nvSpPr>
          <p:cNvPr id="9" name="Rettangolo 8"/>
          <p:cNvSpPr/>
          <p:nvPr/>
        </p:nvSpPr>
        <p:spPr>
          <a:xfrm>
            <a:off x="4139952" y="3933056"/>
            <a:ext cx="4536504" cy="2664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b="1" dirty="0" smtClean="0">
                <a:solidFill>
                  <a:srgbClr val="FFFF00"/>
                </a:solidFill>
              </a:rPr>
              <a:t>Una volta che il ragazzo </a:t>
            </a:r>
            <a:r>
              <a:rPr lang="it-IT" sz="2000" dirty="0" smtClean="0"/>
              <a:t>o la ragazza raggiungono una certa fase dell’adolescenza, le regole sono una questione di negoziazione piuttosto che di imposizione. Non ci sono risposte giuste o sbagliate, poiché ogni famiglia avrà idee diverse riguardo a ciò che potrà funzionare con quel particolare adolescente</a:t>
            </a:r>
            <a:endParaRPr lang="it-IT" sz="2000" dirty="0"/>
          </a:p>
        </p:txBody>
      </p:sp>
      <p:pic>
        <p:nvPicPr>
          <p:cNvPr id="11266" name="Picture 2" descr="C:\Users\Master\Desktop\Ultime foto\g31.jpg"/>
          <p:cNvPicPr>
            <a:picLocks noChangeAspect="1" noChangeArrowheads="1"/>
          </p:cNvPicPr>
          <p:nvPr/>
        </p:nvPicPr>
        <p:blipFill>
          <a:blip r:embed="rId2" cstate="print"/>
          <a:srcRect/>
          <a:stretch>
            <a:fillRect/>
          </a:stretch>
        </p:blipFill>
        <p:spPr bwMode="auto">
          <a:xfrm>
            <a:off x="251520" y="2348880"/>
            <a:ext cx="3776659" cy="3024336"/>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11266"/>
                                        </p:tgtEl>
                                        <p:attrNameLst>
                                          <p:attrName>style.visibility</p:attrName>
                                        </p:attrNameLst>
                                      </p:cBhvr>
                                      <p:to>
                                        <p:strVal val="visible"/>
                                      </p:to>
                                    </p:set>
                                    <p:anim calcmode="lin" valueType="num">
                                      <p:cBhvr>
                                        <p:cTn id="14" dur="500" fill="hold"/>
                                        <p:tgtEl>
                                          <p:spTgt spid="11266"/>
                                        </p:tgtEl>
                                        <p:attrNameLst>
                                          <p:attrName>ppt_w</p:attrName>
                                        </p:attrNameLst>
                                      </p:cBhvr>
                                      <p:tavLst>
                                        <p:tav tm="0">
                                          <p:val>
                                            <p:fltVal val="0"/>
                                          </p:val>
                                        </p:tav>
                                        <p:tav tm="100000">
                                          <p:val>
                                            <p:strVal val="#ppt_w"/>
                                          </p:val>
                                        </p:tav>
                                      </p:tavLst>
                                    </p:anim>
                                    <p:anim calcmode="lin" valueType="num">
                                      <p:cBhvr>
                                        <p:cTn id="15" dur="500" fill="hold"/>
                                        <p:tgtEl>
                                          <p:spTgt spid="11266"/>
                                        </p:tgtEl>
                                        <p:attrNameLst>
                                          <p:attrName>ppt_h</p:attrName>
                                        </p:attrNameLst>
                                      </p:cBhvr>
                                      <p:tavLst>
                                        <p:tav tm="0">
                                          <p:val>
                                            <p:fltVal val="0"/>
                                          </p:val>
                                        </p:tav>
                                        <p:tav tm="100000">
                                          <p:val>
                                            <p:strVal val="#ppt_h"/>
                                          </p:val>
                                        </p:tav>
                                      </p:tavLst>
                                    </p:anim>
                                    <p:anim calcmode="lin" valueType="num">
                                      <p:cBhvr>
                                        <p:cTn id="16" dur="500" fill="hold"/>
                                        <p:tgtEl>
                                          <p:spTgt spid="11266"/>
                                        </p:tgtEl>
                                        <p:attrNameLst>
                                          <p:attrName>style.rotation</p:attrName>
                                        </p:attrNameLst>
                                      </p:cBhvr>
                                      <p:tavLst>
                                        <p:tav tm="0">
                                          <p:val>
                                            <p:fltVal val="360"/>
                                          </p:val>
                                        </p:tav>
                                        <p:tav tm="100000">
                                          <p:val>
                                            <p:fltVal val="0"/>
                                          </p:val>
                                        </p:tav>
                                      </p:tavLst>
                                    </p:anim>
                                    <p:animEffect transition="in" filter="fade">
                                      <p:cBhvr>
                                        <p:cTn id="17" dur="500"/>
                                        <p:tgtEl>
                                          <p:spTgt spid="1126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04664"/>
            <a:ext cx="8784976" cy="598218"/>
          </a:xfrm>
        </p:spPr>
        <p:txBody>
          <a:bodyPr>
            <a:noAutofit/>
          </a:bodyPr>
          <a:lstStyle/>
          <a:p>
            <a:r>
              <a:rPr lang="it-IT" sz="4800" b="1" dirty="0" smtClean="0">
                <a:solidFill>
                  <a:srgbClr val="FF0000"/>
                </a:solidFill>
              </a:rPr>
              <a:t>Il dialogo difficile</a:t>
            </a:r>
            <a:endParaRPr lang="it-IT" sz="4800" b="1" dirty="0">
              <a:solidFill>
                <a:srgbClr val="FF0000"/>
              </a:solidFill>
            </a:endParaRPr>
          </a:p>
        </p:txBody>
      </p:sp>
      <p:sp>
        <p:nvSpPr>
          <p:cNvPr id="4" name="CasellaDiTesto 3"/>
          <p:cNvSpPr txBox="1"/>
          <p:nvPr/>
        </p:nvSpPr>
        <p:spPr>
          <a:xfrm>
            <a:off x="251520" y="1124744"/>
            <a:ext cx="8640960" cy="584775"/>
          </a:xfrm>
          <a:prstGeom prst="rect">
            <a:avLst/>
          </a:prstGeom>
          <a:noFill/>
          <a:ln w="25400">
            <a:noFill/>
          </a:ln>
        </p:spPr>
        <p:txBody>
          <a:bodyPr wrap="square" rtlCol="0">
            <a:spAutoFit/>
          </a:bodyPr>
          <a:lstStyle/>
          <a:p>
            <a:pPr algn="ctr"/>
            <a:r>
              <a:rPr lang="it-IT" sz="3200" b="1" dirty="0" smtClean="0">
                <a:solidFill>
                  <a:srgbClr val="0070C0"/>
                </a:solidFill>
              </a:rPr>
              <a:t>Perché parlare è importante</a:t>
            </a:r>
            <a:endParaRPr lang="it-IT" sz="3200" b="1" dirty="0">
              <a:solidFill>
                <a:srgbClr val="0070C0"/>
              </a:solidFill>
            </a:endParaRPr>
          </a:p>
        </p:txBody>
      </p:sp>
      <p:sp>
        <p:nvSpPr>
          <p:cNvPr id="6" name="Segnaposto data 5"/>
          <p:cNvSpPr>
            <a:spLocks noGrp="1"/>
          </p:cNvSpPr>
          <p:nvPr>
            <p:ph type="dt" sz="half" idx="10"/>
          </p:nvPr>
        </p:nvSpPr>
        <p:spPr/>
        <p:txBody>
          <a:bodyPr/>
          <a:lstStyle/>
          <a:p>
            <a:fld id="{19FD29E2-B6E6-4913-9FB1-73F7C084DA3C}"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2</a:t>
            </a:fld>
            <a:endParaRPr lang="it-IT"/>
          </a:p>
        </p:txBody>
      </p:sp>
      <p:sp>
        <p:nvSpPr>
          <p:cNvPr id="9" name="Rettangolo 8"/>
          <p:cNvSpPr/>
          <p:nvPr/>
        </p:nvSpPr>
        <p:spPr>
          <a:xfrm>
            <a:off x="251520" y="1772816"/>
            <a:ext cx="8640960" cy="23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smtClean="0">
                <a:solidFill>
                  <a:srgbClr val="FFFF00"/>
                </a:solidFill>
              </a:rPr>
              <a:t>Alcune riflessioni iniziali:</a:t>
            </a:r>
          </a:p>
          <a:p>
            <a:pPr algn="just">
              <a:buFontTx/>
              <a:buChar char="-"/>
            </a:pPr>
            <a:r>
              <a:rPr lang="it-IT" sz="2000" dirty="0" smtClean="0"/>
              <a:t> Tuo figlio parlerà, ma non sempre nel momento che scegli tu</a:t>
            </a:r>
          </a:p>
          <a:p>
            <a:pPr algn="just">
              <a:buFontTx/>
              <a:buChar char="-"/>
            </a:pPr>
            <a:r>
              <a:rPr lang="it-IT" sz="2000" dirty="0" smtClean="0"/>
              <a:t> Tuo figlio parlerà, ma non delle cose che considera private</a:t>
            </a:r>
          </a:p>
          <a:p>
            <a:pPr marL="90488" indent="-90488" algn="just">
              <a:buFontTx/>
              <a:buChar char="-"/>
            </a:pPr>
            <a:r>
              <a:rPr lang="it-IT" sz="2000" dirty="0" smtClean="0"/>
              <a:t>Tuo figlio parlerà, ma non se ha l’impressione che la conversazione potrebbe trasformarsi in un interrogatorio</a:t>
            </a:r>
          </a:p>
          <a:p>
            <a:pPr marL="90488" indent="-90488" algn="just">
              <a:buFontTx/>
              <a:buChar char="-"/>
            </a:pPr>
            <a:r>
              <a:rPr lang="it-IT" sz="2000" dirty="0" smtClean="0"/>
              <a:t>Tuo figlio parlerà, ma non se ha la sensazione che tu sia indaffarato, distratto o che probabilmente sarete interrotti</a:t>
            </a:r>
            <a:endParaRPr lang="it-IT" sz="2000" dirty="0"/>
          </a:p>
        </p:txBody>
      </p:sp>
      <p:pic>
        <p:nvPicPr>
          <p:cNvPr id="1026" name="Picture 2" descr="C:\Users\Master\Desktop\Ultime foto\gf16.jpg"/>
          <p:cNvPicPr>
            <a:picLocks noChangeAspect="1" noChangeArrowheads="1"/>
          </p:cNvPicPr>
          <p:nvPr/>
        </p:nvPicPr>
        <p:blipFill>
          <a:blip r:embed="rId2" cstate="print"/>
          <a:srcRect/>
          <a:stretch>
            <a:fillRect/>
          </a:stretch>
        </p:blipFill>
        <p:spPr bwMode="auto">
          <a:xfrm>
            <a:off x="2843808" y="4293096"/>
            <a:ext cx="3384376" cy="2252149"/>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 calcmode="lin" valueType="num">
                                      <p:cBhvr>
                                        <p:cTn id="16" dur="500" fill="hold"/>
                                        <p:tgtEl>
                                          <p:spTgt spid="1026"/>
                                        </p:tgtEl>
                                        <p:attrNameLst>
                                          <p:attrName>style.rotation</p:attrName>
                                        </p:attrNameLst>
                                      </p:cBhvr>
                                      <p:tavLst>
                                        <p:tav tm="0">
                                          <p:val>
                                            <p:fltVal val="360"/>
                                          </p:val>
                                        </p:tav>
                                        <p:tav tm="100000">
                                          <p:val>
                                            <p:fltVal val="0"/>
                                          </p:val>
                                        </p:tav>
                                      </p:tavLst>
                                    </p:anim>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04664"/>
            <a:ext cx="8784976" cy="598218"/>
          </a:xfrm>
        </p:spPr>
        <p:txBody>
          <a:bodyPr>
            <a:noAutofit/>
          </a:bodyPr>
          <a:lstStyle/>
          <a:p>
            <a:r>
              <a:rPr lang="it-IT" sz="4800" b="1" dirty="0" smtClean="0">
                <a:solidFill>
                  <a:srgbClr val="FF0000"/>
                </a:solidFill>
              </a:rPr>
              <a:t>Il dialogo difficile</a:t>
            </a:r>
            <a:endParaRPr lang="it-IT" sz="4800" dirty="0">
              <a:solidFill>
                <a:srgbClr val="FF0000"/>
              </a:solidFill>
            </a:endParaRPr>
          </a:p>
        </p:txBody>
      </p:sp>
      <p:sp>
        <p:nvSpPr>
          <p:cNvPr id="3" name="Sottotitolo 2"/>
          <p:cNvSpPr>
            <a:spLocks noGrp="1"/>
          </p:cNvSpPr>
          <p:nvPr>
            <p:ph type="subTitle" idx="1"/>
          </p:nvPr>
        </p:nvSpPr>
        <p:spPr>
          <a:xfrm>
            <a:off x="611560" y="980728"/>
            <a:ext cx="7992888" cy="504056"/>
          </a:xfrm>
        </p:spPr>
        <p:txBody>
          <a:bodyPr>
            <a:noAutofit/>
          </a:bodyPr>
          <a:lstStyle/>
          <a:p>
            <a:pPr algn="ctr"/>
            <a:r>
              <a:rPr lang="it-IT" sz="2400" b="1" dirty="0" smtClean="0">
                <a:solidFill>
                  <a:srgbClr val="0070C0"/>
                </a:solidFill>
              </a:rPr>
              <a:t>Il Gap generazionale</a:t>
            </a:r>
            <a:endParaRPr lang="it-IT" sz="2400" b="1" dirty="0">
              <a:solidFill>
                <a:srgbClr val="0070C0"/>
              </a:solidFill>
            </a:endParaRPr>
          </a:p>
        </p:txBody>
      </p:sp>
      <p:sp>
        <p:nvSpPr>
          <p:cNvPr id="6" name="Segnaposto data 5"/>
          <p:cNvSpPr>
            <a:spLocks noGrp="1"/>
          </p:cNvSpPr>
          <p:nvPr>
            <p:ph type="dt" sz="half" idx="10"/>
          </p:nvPr>
        </p:nvSpPr>
        <p:spPr/>
        <p:txBody>
          <a:bodyPr/>
          <a:lstStyle/>
          <a:p>
            <a:fld id="{74328B2D-BCC9-4C6C-8F95-21C2981DDD04}"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20</a:t>
            </a:fld>
            <a:endParaRPr lang="it-IT"/>
          </a:p>
        </p:txBody>
      </p:sp>
      <p:sp>
        <p:nvSpPr>
          <p:cNvPr id="9" name="Freccia a destra 8"/>
          <p:cNvSpPr/>
          <p:nvPr/>
        </p:nvSpPr>
        <p:spPr>
          <a:xfrm>
            <a:off x="251520" y="1628800"/>
            <a:ext cx="3600400" cy="1368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smtClean="0">
                <a:solidFill>
                  <a:srgbClr val="FFFF00"/>
                </a:solidFill>
              </a:rPr>
              <a:t>Da cosa deriva il </a:t>
            </a:r>
            <a:r>
              <a:rPr lang="it-IT" sz="2400" b="1" dirty="0" smtClean="0">
                <a:solidFill>
                  <a:srgbClr val="FFFF00"/>
                </a:solidFill>
              </a:rPr>
              <a:t>gap generazionale?</a:t>
            </a:r>
            <a:endParaRPr lang="it-IT" sz="2400" b="1" dirty="0">
              <a:solidFill>
                <a:srgbClr val="FFFF00"/>
              </a:solidFill>
            </a:endParaRPr>
          </a:p>
        </p:txBody>
      </p:sp>
      <p:sp>
        <p:nvSpPr>
          <p:cNvPr id="10" name="Freccia a destra 9"/>
          <p:cNvSpPr/>
          <p:nvPr/>
        </p:nvSpPr>
        <p:spPr>
          <a:xfrm>
            <a:off x="251520" y="3212976"/>
            <a:ext cx="3672408" cy="1512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smtClean="0">
                <a:solidFill>
                  <a:srgbClr val="FFFF00"/>
                </a:solidFill>
              </a:rPr>
              <a:t>Le conseguenze dell’essere giudicati</a:t>
            </a:r>
            <a:endParaRPr lang="it-IT" sz="2400" b="1" dirty="0">
              <a:solidFill>
                <a:srgbClr val="FFFF00"/>
              </a:solidFill>
            </a:endParaRPr>
          </a:p>
        </p:txBody>
      </p:sp>
      <p:sp>
        <p:nvSpPr>
          <p:cNvPr id="11" name="Freccia a destra 10"/>
          <p:cNvSpPr/>
          <p:nvPr/>
        </p:nvSpPr>
        <p:spPr>
          <a:xfrm>
            <a:off x="251520" y="4869160"/>
            <a:ext cx="3672408" cy="1512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smtClean="0">
                <a:solidFill>
                  <a:srgbClr val="FFFF00"/>
                </a:solidFill>
              </a:rPr>
              <a:t>Che cosa si può fare?</a:t>
            </a:r>
            <a:endParaRPr lang="it-IT" sz="2400" b="1" dirty="0">
              <a:solidFill>
                <a:srgbClr val="FFFF00"/>
              </a:solidFill>
            </a:endParaRPr>
          </a:p>
        </p:txBody>
      </p:sp>
      <p:pic>
        <p:nvPicPr>
          <p:cNvPr id="12290" name="Picture 2" descr="C:\Users\Master\Desktop\Ultime foto\g27.jpg"/>
          <p:cNvPicPr>
            <a:picLocks noChangeAspect="1" noChangeArrowheads="1"/>
          </p:cNvPicPr>
          <p:nvPr/>
        </p:nvPicPr>
        <p:blipFill>
          <a:blip r:embed="rId2" cstate="print"/>
          <a:srcRect/>
          <a:stretch>
            <a:fillRect/>
          </a:stretch>
        </p:blipFill>
        <p:spPr bwMode="auto">
          <a:xfrm>
            <a:off x="3995936" y="2204864"/>
            <a:ext cx="4896544" cy="3588307"/>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12290"/>
                                        </p:tgtEl>
                                        <p:attrNameLst>
                                          <p:attrName>style.visibility</p:attrName>
                                        </p:attrNameLst>
                                      </p:cBhvr>
                                      <p:to>
                                        <p:strVal val="visible"/>
                                      </p:to>
                                    </p:set>
                                    <p:anim calcmode="lin" valueType="num">
                                      <p:cBhvr>
                                        <p:cTn id="14" dur="500" fill="hold"/>
                                        <p:tgtEl>
                                          <p:spTgt spid="12290"/>
                                        </p:tgtEl>
                                        <p:attrNameLst>
                                          <p:attrName>ppt_w</p:attrName>
                                        </p:attrNameLst>
                                      </p:cBhvr>
                                      <p:tavLst>
                                        <p:tav tm="0">
                                          <p:val>
                                            <p:fltVal val="0"/>
                                          </p:val>
                                        </p:tav>
                                        <p:tav tm="100000">
                                          <p:val>
                                            <p:strVal val="#ppt_w"/>
                                          </p:val>
                                        </p:tav>
                                      </p:tavLst>
                                    </p:anim>
                                    <p:anim calcmode="lin" valueType="num">
                                      <p:cBhvr>
                                        <p:cTn id="15" dur="500" fill="hold"/>
                                        <p:tgtEl>
                                          <p:spTgt spid="12290"/>
                                        </p:tgtEl>
                                        <p:attrNameLst>
                                          <p:attrName>ppt_h</p:attrName>
                                        </p:attrNameLst>
                                      </p:cBhvr>
                                      <p:tavLst>
                                        <p:tav tm="0">
                                          <p:val>
                                            <p:fltVal val="0"/>
                                          </p:val>
                                        </p:tav>
                                        <p:tav tm="100000">
                                          <p:val>
                                            <p:strVal val="#ppt_h"/>
                                          </p:val>
                                        </p:tav>
                                      </p:tavLst>
                                    </p:anim>
                                    <p:anim calcmode="lin" valueType="num">
                                      <p:cBhvr>
                                        <p:cTn id="16" dur="500" fill="hold"/>
                                        <p:tgtEl>
                                          <p:spTgt spid="12290"/>
                                        </p:tgtEl>
                                        <p:attrNameLst>
                                          <p:attrName>style.rotation</p:attrName>
                                        </p:attrNameLst>
                                      </p:cBhvr>
                                      <p:tavLst>
                                        <p:tav tm="0">
                                          <p:val>
                                            <p:fltVal val="360"/>
                                          </p:val>
                                        </p:tav>
                                        <p:tav tm="100000">
                                          <p:val>
                                            <p:fltVal val="0"/>
                                          </p:val>
                                        </p:tav>
                                      </p:tavLst>
                                    </p:anim>
                                    <p:animEffect transition="in" filter="fade">
                                      <p:cBhvr>
                                        <p:cTn id="17" dur="500"/>
                                        <p:tgtEl>
                                          <p:spTgt spid="12290"/>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9"/>
                                        </p:tgtEl>
                                        <p:attrNameLst>
                                          <p:attrName>ppt_y</p:attrName>
                                        </p:attrNameLst>
                                      </p:cBhvr>
                                      <p:tavLst>
                                        <p:tav tm="0">
                                          <p:val>
                                            <p:strVal val="#ppt_y"/>
                                          </p:val>
                                        </p:tav>
                                        <p:tav tm="100000">
                                          <p:val>
                                            <p:strVal val="#ppt_y"/>
                                          </p:val>
                                        </p:tav>
                                      </p:tavLst>
                                    </p:anim>
                                    <p:anim calcmode="lin" valueType="num">
                                      <p:cBhvr>
                                        <p:cTn id="24"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anim calcmode="lin" valueType="num">
                                      <p:cBhvr>
                                        <p:cTn id="3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1"/>
                                        </p:tgtEl>
                                        <p:attrNameLst>
                                          <p:attrName>ppt_y</p:attrName>
                                        </p:attrNameLst>
                                      </p:cBhvr>
                                      <p:tavLst>
                                        <p:tav tm="0">
                                          <p:val>
                                            <p:strVal val="#ppt_y"/>
                                          </p:val>
                                        </p:tav>
                                        <p:tav tm="100000">
                                          <p:val>
                                            <p:strVal val="#ppt_y"/>
                                          </p:val>
                                        </p:tav>
                                      </p:tavLst>
                                    </p:anim>
                                    <p:anim calcmode="lin" valueType="num">
                                      <p:cBhvr>
                                        <p:cTn id="42"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04664"/>
            <a:ext cx="8784976" cy="598218"/>
          </a:xfrm>
        </p:spPr>
        <p:txBody>
          <a:bodyPr>
            <a:noAutofit/>
          </a:bodyPr>
          <a:lstStyle/>
          <a:p>
            <a:r>
              <a:rPr lang="it-IT" sz="4800" b="1" dirty="0" smtClean="0">
                <a:solidFill>
                  <a:srgbClr val="FF0000"/>
                </a:solidFill>
              </a:rPr>
              <a:t>Il dialogo difficile</a:t>
            </a:r>
            <a:endParaRPr lang="it-IT" sz="4800" dirty="0">
              <a:solidFill>
                <a:srgbClr val="FF0000"/>
              </a:solidFill>
            </a:endParaRPr>
          </a:p>
        </p:txBody>
      </p:sp>
      <p:sp>
        <p:nvSpPr>
          <p:cNvPr id="3" name="Sottotitolo 2"/>
          <p:cNvSpPr>
            <a:spLocks noGrp="1"/>
          </p:cNvSpPr>
          <p:nvPr>
            <p:ph type="subTitle" idx="1"/>
          </p:nvPr>
        </p:nvSpPr>
        <p:spPr>
          <a:xfrm>
            <a:off x="611560" y="980728"/>
            <a:ext cx="7992888" cy="504056"/>
          </a:xfrm>
        </p:spPr>
        <p:txBody>
          <a:bodyPr>
            <a:noAutofit/>
          </a:bodyPr>
          <a:lstStyle/>
          <a:p>
            <a:r>
              <a:rPr lang="it-IT" sz="2400" b="1" dirty="0" smtClean="0">
                <a:solidFill>
                  <a:srgbClr val="0070C0"/>
                </a:solidFill>
              </a:rPr>
              <a:t>Da </a:t>
            </a:r>
            <a:r>
              <a:rPr lang="it-IT" sz="2400" b="1" dirty="0" smtClean="0">
                <a:solidFill>
                  <a:srgbClr val="0070C0"/>
                </a:solidFill>
              </a:rPr>
              <a:t>cosa </a:t>
            </a:r>
            <a:r>
              <a:rPr lang="it-IT" sz="2400" b="1" dirty="0" smtClean="0">
                <a:solidFill>
                  <a:srgbClr val="0070C0"/>
                </a:solidFill>
              </a:rPr>
              <a:t>deriva </a:t>
            </a:r>
            <a:r>
              <a:rPr lang="it-IT" sz="2400" b="1" dirty="0" smtClean="0">
                <a:solidFill>
                  <a:srgbClr val="0070C0"/>
                </a:solidFill>
              </a:rPr>
              <a:t>il gap generazionale?</a:t>
            </a:r>
            <a:endParaRPr lang="it-IT" sz="2400" b="1" dirty="0">
              <a:solidFill>
                <a:srgbClr val="0070C0"/>
              </a:solidFill>
            </a:endParaRPr>
          </a:p>
        </p:txBody>
      </p:sp>
      <p:sp>
        <p:nvSpPr>
          <p:cNvPr id="6" name="Segnaposto data 5"/>
          <p:cNvSpPr>
            <a:spLocks noGrp="1"/>
          </p:cNvSpPr>
          <p:nvPr>
            <p:ph type="dt" sz="half" idx="10"/>
          </p:nvPr>
        </p:nvSpPr>
        <p:spPr/>
        <p:txBody>
          <a:bodyPr/>
          <a:lstStyle/>
          <a:p>
            <a:fld id="{8E7097E9-BA9F-48CE-B2DF-F9A4DA31F2AC}"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21</a:t>
            </a:fld>
            <a:endParaRPr lang="it-IT"/>
          </a:p>
        </p:txBody>
      </p:sp>
      <p:sp>
        <p:nvSpPr>
          <p:cNvPr id="12" name="Rettangolo 11"/>
          <p:cNvSpPr/>
          <p:nvPr/>
        </p:nvSpPr>
        <p:spPr>
          <a:xfrm>
            <a:off x="395536" y="1628800"/>
            <a:ext cx="8280920"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rgbClr val="FFFF00"/>
                </a:solidFill>
              </a:rPr>
              <a:t>Molte ragioni incidono sulla formazione del gap </a:t>
            </a:r>
            <a:r>
              <a:rPr lang="it-IT" sz="2400" b="1" dirty="0" smtClean="0">
                <a:solidFill>
                  <a:srgbClr val="FFFF00"/>
                </a:solidFill>
              </a:rPr>
              <a:t>generazionale:</a:t>
            </a:r>
          </a:p>
          <a:p>
            <a:pPr algn="ctr"/>
            <a:r>
              <a:rPr lang="it-IT" sz="2400" b="1" dirty="0" smtClean="0">
                <a:solidFill>
                  <a:srgbClr val="FFFF00"/>
                </a:solidFill>
              </a:rPr>
              <a:t> </a:t>
            </a:r>
          </a:p>
          <a:p>
            <a:pPr algn="just"/>
            <a:r>
              <a:rPr lang="it-IT" sz="2400" dirty="0" smtClean="0">
                <a:solidFill>
                  <a:srgbClr val="FFFF00"/>
                </a:solidFill>
              </a:rPr>
              <a:t>-  </a:t>
            </a:r>
            <a:r>
              <a:rPr lang="it-IT" sz="2400" dirty="0" smtClean="0"/>
              <a:t>Genitori  </a:t>
            </a:r>
            <a:r>
              <a:rPr lang="it-IT" sz="2400" dirty="0" smtClean="0"/>
              <a:t>e </a:t>
            </a:r>
            <a:r>
              <a:rPr lang="it-IT" sz="2400" dirty="0" smtClean="0"/>
              <a:t> </a:t>
            </a:r>
            <a:r>
              <a:rPr lang="it-IT" sz="2400" dirty="0" smtClean="0"/>
              <a:t>adolescenti  si </a:t>
            </a:r>
            <a:r>
              <a:rPr lang="it-IT" sz="2400" dirty="0" smtClean="0"/>
              <a:t>trovano </a:t>
            </a:r>
            <a:r>
              <a:rPr lang="it-IT" sz="2400" dirty="0" smtClean="0"/>
              <a:t>in fasi della </a:t>
            </a:r>
            <a:r>
              <a:rPr lang="it-IT" sz="2400" dirty="0" smtClean="0"/>
              <a:t>vita, diverse</a:t>
            </a:r>
            <a:endParaRPr lang="it-IT" sz="2400" dirty="0" smtClean="0"/>
          </a:p>
          <a:p>
            <a:pPr algn="just">
              <a:buFontTx/>
              <a:buChar char="-"/>
            </a:pPr>
            <a:r>
              <a:rPr lang="it-IT" sz="2400" dirty="0" smtClean="0"/>
              <a:t>  </a:t>
            </a:r>
            <a:r>
              <a:rPr lang="it-IT" sz="2400" dirty="0" smtClean="0"/>
              <a:t>I </a:t>
            </a:r>
            <a:r>
              <a:rPr lang="it-IT" sz="2400" dirty="0" smtClean="0"/>
              <a:t>genitori non </a:t>
            </a:r>
            <a:r>
              <a:rPr lang="it-IT" sz="2400" dirty="0" smtClean="0"/>
              <a:t>ricordano più cosa vuol dire essere </a:t>
            </a:r>
            <a:r>
              <a:rPr lang="it-IT" sz="2400" dirty="0" smtClean="0"/>
              <a:t>giovani</a:t>
            </a:r>
          </a:p>
          <a:p>
            <a:pPr marL="179388" indent="-179388" algn="just">
              <a:buFontTx/>
              <a:buChar char="-"/>
            </a:pPr>
            <a:r>
              <a:rPr lang="it-IT" sz="2400" dirty="0" smtClean="0"/>
              <a:t>Gli </a:t>
            </a:r>
            <a:r>
              <a:rPr lang="it-IT" sz="2400" dirty="0" smtClean="0"/>
              <a:t>adulti </a:t>
            </a:r>
            <a:r>
              <a:rPr lang="it-IT" sz="2400" dirty="0" smtClean="0"/>
              <a:t>tendono </a:t>
            </a:r>
            <a:r>
              <a:rPr lang="it-IT" sz="2400" dirty="0" smtClean="0"/>
              <a:t>a essere eccessivamente giudicanti riguardo ai comportamenti degli adolescenti</a:t>
            </a:r>
            <a:endParaRPr lang="it-IT" sz="2400" dirty="0"/>
          </a:p>
        </p:txBody>
      </p:sp>
      <p:pic>
        <p:nvPicPr>
          <p:cNvPr id="13314" name="Picture 2" descr="C:\Users\Master\Desktop\Ultime foto\g29.jpg"/>
          <p:cNvPicPr>
            <a:picLocks noChangeAspect="1" noChangeArrowheads="1"/>
          </p:cNvPicPr>
          <p:nvPr/>
        </p:nvPicPr>
        <p:blipFill>
          <a:blip r:embed="rId2" cstate="print"/>
          <a:srcRect/>
          <a:stretch>
            <a:fillRect/>
          </a:stretch>
        </p:blipFill>
        <p:spPr bwMode="auto">
          <a:xfrm>
            <a:off x="2627784" y="4077072"/>
            <a:ext cx="3888432" cy="2578200"/>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13314"/>
                                        </p:tgtEl>
                                        <p:attrNameLst>
                                          <p:attrName>style.visibility</p:attrName>
                                        </p:attrNameLst>
                                      </p:cBhvr>
                                      <p:to>
                                        <p:strVal val="visible"/>
                                      </p:to>
                                    </p:set>
                                    <p:anim calcmode="lin" valueType="num">
                                      <p:cBhvr>
                                        <p:cTn id="14" dur="500" fill="hold"/>
                                        <p:tgtEl>
                                          <p:spTgt spid="13314"/>
                                        </p:tgtEl>
                                        <p:attrNameLst>
                                          <p:attrName>ppt_w</p:attrName>
                                        </p:attrNameLst>
                                      </p:cBhvr>
                                      <p:tavLst>
                                        <p:tav tm="0">
                                          <p:val>
                                            <p:fltVal val="0"/>
                                          </p:val>
                                        </p:tav>
                                        <p:tav tm="100000">
                                          <p:val>
                                            <p:strVal val="#ppt_w"/>
                                          </p:val>
                                        </p:tav>
                                      </p:tavLst>
                                    </p:anim>
                                    <p:anim calcmode="lin" valueType="num">
                                      <p:cBhvr>
                                        <p:cTn id="15" dur="500" fill="hold"/>
                                        <p:tgtEl>
                                          <p:spTgt spid="13314"/>
                                        </p:tgtEl>
                                        <p:attrNameLst>
                                          <p:attrName>ppt_h</p:attrName>
                                        </p:attrNameLst>
                                      </p:cBhvr>
                                      <p:tavLst>
                                        <p:tav tm="0">
                                          <p:val>
                                            <p:fltVal val="0"/>
                                          </p:val>
                                        </p:tav>
                                        <p:tav tm="100000">
                                          <p:val>
                                            <p:strVal val="#ppt_h"/>
                                          </p:val>
                                        </p:tav>
                                      </p:tavLst>
                                    </p:anim>
                                    <p:anim calcmode="lin" valueType="num">
                                      <p:cBhvr>
                                        <p:cTn id="16" dur="500" fill="hold"/>
                                        <p:tgtEl>
                                          <p:spTgt spid="13314"/>
                                        </p:tgtEl>
                                        <p:attrNameLst>
                                          <p:attrName>style.rotation</p:attrName>
                                        </p:attrNameLst>
                                      </p:cBhvr>
                                      <p:tavLst>
                                        <p:tav tm="0">
                                          <p:val>
                                            <p:fltVal val="360"/>
                                          </p:val>
                                        </p:tav>
                                        <p:tav tm="100000">
                                          <p:val>
                                            <p:fltVal val="0"/>
                                          </p:val>
                                        </p:tav>
                                      </p:tavLst>
                                    </p:anim>
                                    <p:animEffect transition="in" filter="fade">
                                      <p:cBhvr>
                                        <p:cTn id="17" dur="500"/>
                                        <p:tgtEl>
                                          <p:spTgt spid="1331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04664"/>
            <a:ext cx="8784976" cy="598218"/>
          </a:xfrm>
        </p:spPr>
        <p:txBody>
          <a:bodyPr>
            <a:noAutofit/>
          </a:bodyPr>
          <a:lstStyle/>
          <a:p>
            <a:r>
              <a:rPr lang="it-IT" sz="4800" b="1" dirty="0" smtClean="0">
                <a:solidFill>
                  <a:srgbClr val="FF0000"/>
                </a:solidFill>
              </a:rPr>
              <a:t>Il dialogo difficile</a:t>
            </a:r>
            <a:endParaRPr lang="it-IT" sz="4800" dirty="0">
              <a:solidFill>
                <a:srgbClr val="FF0000"/>
              </a:solidFill>
            </a:endParaRPr>
          </a:p>
        </p:txBody>
      </p:sp>
      <p:sp>
        <p:nvSpPr>
          <p:cNvPr id="3" name="Sottotitolo 2"/>
          <p:cNvSpPr>
            <a:spLocks noGrp="1"/>
          </p:cNvSpPr>
          <p:nvPr>
            <p:ph type="subTitle" idx="1"/>
          </p:nvPr>
        </p:nvSpPr>
        <p:spPr>
          <a:xfrm>
            <a:off x="611560" y="980728"/>
            <a:ext cx="7992888" cy="504056"/>
          </a:xfrm>
        </p:spPr>
        <p:txBody>
          <a:bodyPr>
            <a:noAutofit/>
          </a:bodyPr>
          <a:lstStyle/>
          <a:p>
            <a:r>
              <a:rPr lang="it-IT" sz="2400" b="1" dirty="0" smtClean="0">
                <a:solidFill>
                  <a:srgbClr val="0070C0"/>
                </a:solidFill>
              </a:rPr>
              <a:t>Le conseguenze dell’essere giudicati</a:t>
            </a:r>
            <a:endParaRPr lang="it-IT" sz="2400" b="1" dirty="0">
              <a:solidFill>
                <a:srgbClr val="0070C0"/>
              </a:solidFill>
            </a:endParaRPr>
          </a:p>
        </p:txBody>
      </p:sp>
      <p:sp>
        <p:nvSpPr>
          <p:cNvPr id="6" name="Segnaposto data 5"/>
          <p:cNvSpPr>
            <a:spLocks noGrp="1"/>
          </p:cNvSpPr>
          <p:nvPr>
            <p:ph type="dt" sz="half" idx="10"/>
          </p:nvPr>
        </p:nvSpPr>
        <p:spPr/>
        <p:txBody>
          <a:bodyPr/>
          <a:lstStyle/>
          <a:p>
            <a:fld id="{9B9657A3-C98D-4B3D-8CD1-003E3CCF5C89}"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22</a:t>
            </a:fld>
            <a:endParaRPr lang="it-IT"/>
          </a:p>
        </p:txBody>
      </p:sp>
      <p:sp>
        <p:nvSpPr>
          <p:cNvPr id="8" name="Rettangolo 7"/>
          <p:cNvSpPr/>
          <p:nvPr/>
        </p:nvSpPr>
        <p:spPr>
          <a:xfrm>
            <a:off x="395536" y="1484784"/>
            <a:ext cx="8280920" cy="2808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rgbClr val="FFFF00"/>
                </a:solidFill>
              </a:rPr>
              <a:t>Più disaccordi, e più problemi di comunicazione ci sono, </a:t>
            </a:r>
            <a:endParaRPr lang="it-IT" sz="2000" b="1" dirty="0" smtClean="0">
              <a:solidFill>
                <a:srgbClr val="FFFF00"/>
              </a:solidFill>
            </a:endParaRPr>
          </a:p>
          <a:p>
            <a:pPr algn="ctr"/>
            <a:r>
              <a:rPr lang="it-IT" sz="2000" b="1" dirty="0" smtClean="0">
                <a:solidFill>
                  <a:srgbClr val="FFFF00"/>
                </a:solidFill>
              </a:rPr>
              <a:t>meno </a:t>
            </a:r>
            <a:r>
              <a:rPr lang="it-IT" sz="2000" b="1" dirty="0" smtClean="0">
                <a:solidFill>
                  <a:srgbClr val="FFFF00"/>
                </a:solidFill>
              </a:rPr>
              <a:t>influenza avranno i genitori . </a:t>
            </a:r>
            <a:endParaRPr lang="it-IT" sz="2000" b="1" dirty="0" smtClean="0">
              <a:solidFill>
                <a:srgbClr val="FFFF00"/>
              </a:solidFill>
            </a:endParaRPr>
          </a:p>
          <a:p>
            <a:pPr algn="ctr"/>
            <a:r>
              <a:rPr lang="it-IT" sz="2000" b="1" dirty="0" smtClean="0">
                <a:solidFill>
                  <a:srgbClr val="FFFF00"/>
                </a:solidFill>
              </a:rPr>
              <a:t>Per </a:t>
            </a:r>
            <a:r>
              <a:rPr lang="it-IT" sz="2000" b="1" dirty="0" smtClean="0">
                <a:solidFill>
                  <a:srgbClr val="FFFF00"/>
                </a:solidFill>
              </a:rPr>
              <a:t>sintetizzare, le conseguenze possono dipanarsi in questo modo:</a:t>
            </a:r>
          </a:p>
          <a:p>
            <a:pPr marL="179388" indent="-179388" algn="just"/>
            <a:r>
              <a:rPr lang="it-IT" sz="2000" dirty="0" smtClean="0"/>
              <a:t>- Gli adolescenti hanno la sensazione che il loro punto di vista non venga rispettato. Questo comporta che:</a:t>
            </a:r>
          </a:p>
          <a:p>
            <a:pPr algn="just">
              <a:buFontTx/>
              <a:buChar char="-"/>
            </a:pPr>
            <a:r>
              <a:rPr lang="it-IT" sz="2000" dirty="0" smtClean="0"/>
              <a:t>  Gli adolescenti provano risentimento. Questo implica che:</a:t>
            </a:r>
          </a:p>
          <a:p>
            <a:pPr marL="179388" indent="-179388" algn="just">
              <a:buFontTx/>
              <a:buChar char="-"/>
            </a:pPr>
            <a:r>
              <a:rPr lang="it-IT" sz="2000" dirty="0" smtClean="0"/>
              <a:t>Gli adolescenti sono meno inclini a essere comunicativi riguardo a ciò che accade loro. Ne consegue che:</a:t>
            </a:r>
          </a:p>
          <a:p>
            <a:pPr algn="ctr"/>
            <a:r>
              <a:rPr lang="it-IT" sz="2000" b="1" dirty="0" smtClean="0">
                <a:solidFill>
                  <a:srgbClr val="FFFF00"/>
                </a:solidFill>
              </a:rPr>
              <a:t>I genitori hanno minori opportunità di essere influenti nella vita dei figli</a:t>
            </a:r>
            <a:endParaRPr lang="it-IT" sz="2000" b="1" dirty="0">
              <a:solidFill>
                <a:srgbClr val="FFFF00"/>
              </a:solidFill>
            </a:endParaRPr>
          </a:p>
        </p:txBody>
      </p:sp>
      <p:pic>
        <p:nvPicPr>
          <p:cNvPr id="14338" name="Picture 2" descr="C:\Users\Master\Desktop\Ultime foto\g26.jpg"/>
          <p:cNvPicPr>
            <a:picLocks noChangeAspect="1" noChangeArrowheads="1"/>
          </p:cNvPicPr>
          <p:nvPr/>
        </p:nvPicPr>
        <p:blipFill>
          <a:blip r:embed="rId2" cstate="print"/>
          <a:srcRect/>
          <a:stretch>
            <a:fillRect/>
          </a:stretch>
        </p:blipFill>
        <p:spPr bwMode="auto">
          <a:xfrm>
            <a:off x="2123728" y="4437112"/>
            <a:ext cx="4914908" cy="2160240"/>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14338"/>
                                        </p:tgtEl>
                                        <p:attrNameLst>
                                          <p:attrName>style.visibility</p:attrName>
                                        </p:attrNameLst>
                                      </p:cBhvr>
                                      <p:to>
                                        <p:strVal val="visible"/>
                                      </p:to>
                                    </p:set>
                                    <p:anim calcmode="lin" valueType="num">
                                      <p:cBhvr>
                                        <p:cTn id="14" dur="500" fill="hold"/>
                                        <p:tgtEl>
                                          <p:spTgt spid="14338"/>
                                        </p:tgtEl>
                                        <p:attrNameLst>
                                          <p:attrName>ppt_w</p:attrName>
                                        </p:attrNameLst>
                                      </p:cBhvr>
                                      <p:tavLst>
                                        <p:tav tm="0">
                                          <p:val>
                                            <p:fltVal val="0"/>
                                          </p:val>
                                        </p:tav>
                                        <p:tav tm="100000">
                                          <p:val>
                                            <p:strVal val="#ppt_w"/>
                                          </p:val>
                                        </p:tav>
                                      </p:tavLst>
                                    </p:anim>
                                    <p:anim calcmode="lin" valueType="num">
                                      <p:cBhvr>
                                        <p:cTn id="15" dur="500" fill="hold"/>
                                        <p:tgtEl>
                                          <p:spTgt spid="14338"/>
                                        </p:tgtEl>
                                        <p:attrNameLst>
                                          <p:attrName>ppt_h</p:attrName>
                                        </p:attrNameLst>
                                      </p:cBhvr>
                                      <p:tavLst>
                                        <p:tav tm="0">
                                          <p:val>
                                            <p:fltVal val="0"/>
                                          </p:val>
                                        </p:tav>
                                        <p:tav tm="100000">
                                          <p:val>
                                            <p:strVal val="#ppt_h"/>
                                          </p:val>
                                        </p:tav>
                                      </p:tavLst>
                                    </p:anim>
                                    <p:anim calcmode="lin" valueType="num">
                                      <p:cBhvr>
                                        <p:cTn id="16" dur="500" fill="hold"/>
                                        <p:tgtEl>
                                          <p:spTgt spid="14338"/>
                                        </p:tgtEl>
                                        <p:attrNameLst>
                                          <p:attrName>style.rotation</p:attrName>
                                        </p:attrNameLst>
                                      </p:cBhvr>
                                      <p:tavLst>
                                        <p:tav tm="0">
                                          <p:val>
                                            <p:fltVal val="360"/>
                                          </p:val>
                                        </p:tav>
                                        <p:tav tm="100000">
                                          <p:val>
                                            <p:fltVal val="0"/>
                                          </p:val>
                                        </p:tav>
                                      </p:tavLst>
                                    </p:anim>
                                    <p:animEffect transition="in" filter="fade">
                                      <p:cBhvr>
                                        <p:cTn id="17" dur="500"/>
                                        <p:tgtEl>
                                          <p:spTgt spid="1433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04664"/>
            <a:ext cx="8784976" cy="598218"/>
          </a:xfrm>
        </p:spPr>
        <p:txBody>
          <a:bodyPr>
            <a:noAutofit/>
          </a:bodyPr>
          <a:lstStyle/>
          <a:p>
            <a:r>
              <a:rPr lang="it-IT" sz="4800" b="1" dirty="0" smtClean="0">
                <a:solidFill>
                  <a:srgbClr val="FF0000"/>
                </a:solidFill>
              </a:rPr>
              <a:t>Il dialogo difficile</a:t>
            </a:r>
            <a:endParaRPr lang="it-IT" sz="4800" dirty="0">
              <a:solidFill>
                <a:srgbClr val="FF0000"/>
              </a:solidFill>
            </a:endParaRPr>
          </a:p>
        </p:txBody>
      </p:sp>
      <p:sp>
        <p:nvSpPr>
          <p:cNvPr id="3" name="Sottotitolo 2"/>
          <p:cNvSpPr>
            <a:spLocks noGrp="1"/>
          </p:cNvSpPr>
          <p:nvPr>
            <p:ph type="subTitle" idx="1"/>
          </p:nvPr>
        </p:nvSpPr>
        <p:spPr>
          <a:xfrm>
            <a:off x="611560" y="980728"/>
            <a:ext cx="7992888" cy="504056"/>
          </a:xfrm>
        </p:spPr>
        <p:txBody>
          <a:bodyPr>
            <a:noAutofit/>
          </a:bodyPr>
          <a:lstStyle/>
          <a:p>
            <a:r>
              <a:rPr lang="it-IT" sz="2400" b="1" dirty="0" smtClean="0">
                <a:solidFill>
                  <a:srgbClr val="0070C0"/>
                </a:solidFill>
              </a:rPr>
              <a:t>Che cosa si può fare?</a:t>
            </a:r>
            <a:endParaRPr lang="it-IT" sz="2400" b="1" dirty="0">
              <a:solidFill>
                <a:srgbClr val="0070C0"/>
              </a:solidFill>
            </a:endParaRPr>
          </a:p>
        </p:txBody>
      </p:sp>
      <p:sp>
        <p:nvSpPr>
          <p:cNvPr id="6" name="Segnaposto data 5"/>
          <p:cNvSpPr>
            <a:spLocks noGrp="1"/>
          </p:cNvSpPr>
          <p:nvPr>
            <p:ph type="dt" sz="half" idx="10"/>
          </p:nvPr>
        </p:nvSpPr>
        <p:spPr/>
        <p:txBody>
          <a:bodyPr/>
          <a:lstStyle/>
          <a:p>
            <a:fld id="{0021AD23-ACE3-4132-AE71-425767EEAF28}"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23</a:t>
            </a:fld>
            <a:endParaRPr lang="it-IT"/>
          </a:p>
        </p:txBody>
      </p:sp>
      <p:sp>
        <p:nvSpPr>
          <p:cNvPr id="9" name="Rettangolo 8"/>
          <p:cNvSpPr/>
          <p:nvPr/>
        </p:nvSpPr>
        <p:spPr>
          <a:xfrm>
            <a:off x="395536" y="1628800"/>
            <a:ext cx="8280920"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b="1" dirty="0" smtClean="0">
              <a:solidFill>
                <a:srgbClr val="FFFF00"/>
              </a:solidFill>
            </a:endParaRPr>
          </a:p>
          <a:p>
            <a:pPr algn="ctr"/>
            <a:r>
              <a:rPr lang="it-IT" sz="2000" b="1" dirty="0" smtClean="0">
                <a:solidFill>
                  <a:srgbClr val="FFFF00"/>
                </a:solidFill>
              </a:rPr>
              <a:t>Sia i ragazzi sia i genitori possono fare molto per ridurre l’impatto negativo del gap generazionale.  Ecco alcuni consigli degli stessi genitori:</a:t>
            </a:r>
          </a:p>
          <a:p>
            <a:pPr algn="just">
              <a:buFontTx/>
              <a:buChar char="-"/>
            </a:pPr>
            <a:r>
              <a:rPr lang="it-IT" sz="2000" dirty="0" smtClean="0"/>
              <a:t> Prendi atto che il tempo è passato</a:t>
            </a:r>
          </a:p>
          <a:p>
            <a:pPr algn="just">
              <a:buFontTx/>
              <a:buChar char="-"/>
            </a:pPr>
            <a:r>
              <a:rPr lang="it-IT" sz="2000" dirty="0" smtClean="0"/>
              <a:t> Incoraggiali a parlare</a:t>
            </a:r>
          </a:p>
          <a:p>
            <a:pPr algn="just">
              <a:buFontTx/>
              <a:buChar char="-"/>
            </a:pPr>
            <a:r>
              <a:rPr lang="it-IT" sz="2000" dirty="0" smtClean="0"/>
              <a:t> Rievoca i ricordi della tua adolescenza. Ascoltati</a:t>
            </a:r>
          </a:p>
          <a:p>
            <a:pPr algn="just">
              <a:buFontTx/>
              <a:buChar char="-"/>
            </a:pPr>
            <a:r>
              <a:rPr lang="it-IT" sz="2000" dirty="0" smtClean="0"/>
              <a:t> Ciascuno mostri di avere rispetto per il punto di vista dell’altro</a:t>
            </a:r>
          </a:p>
          <a:p>
            <a:pPr algn="just">
              <a:buFontTx/>
              <a:buChar char="-"/>
            </a:pPr>
            <a:endParaRPr lang="it-IT" dirty="0"/>
          </a:p>
        </p:txBody>
      </p:sp>
      <p:pic>
        <p:nvPicPr>
          <p:cNvPr id="15362" name="Picture 2" descr="C:\Users\Master\Desktop\Ultime foto\g32.jpg"/>
          <p:cNvPicPr>
            <a:picLocks noChangeAspect="1" noChangeArrowheads="1"/>
          </p:cNvPicPr>
          <p:nvPr/>
        </p:nvPicPr>
        <p:blipFill>
          <a:blip r:embed="rId2" cstate="print"/>
          <a:srcRect/>
          <a:stretch>
            <a:fillRect/>
          </a:stretch>
        </p:blipFill>
        <p:spPr bwMode="auto">
          <a:xfrm>
            <a:off x="2411760" y="3645024"/>
            <a:ext cx="4320480" cy="2976331"/>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15362"/>
                                        </p:tgtEl>
                                        <p:attrNameLst>
                                          <p:attrName>style.visibility</p:attrName>
                                        </p:attrNameLst>
                                      </p:cBhvr>
                                      <p:to>
                                        <p:strVal val="visible"/>
                                      </p:to>
                                    </p:set>
                                    <p:anim calcmode="lin" valueType="num">
                                      <p:cBhvr>
                                        <p:cTn id="14" dur="500" fill="hold"/>
                                        <p:tgtEl>
                                          <p:spTgt spid="15362"/>
                                        </p:tgtEl>
                                        <p:attrNameLst>
                                          <p:attrName>ppt_w</p:attrName>
                                        </p:attrNameLst>
                                      </p:cBhvr>
                                      <p:tavLst>
                                        <p:tav tm="0">
                                          <p:val>
                                            <p:fltVal val="0"/>
                                          </p:val>
                                        </p:tav>
                                        <p:tav tm="100000">
                                          <p:val>
                                            <p:strVal val="#ppt_w"/>
                                          </p:val>
                                        </p:tav>
                                      </p:tavLst>
                                    </p:anim>
                                    <p:anim calcmode="lin" valueType="num">
                                      <p:cBhvr>
                                        <p:cTn id="15" dur="500" fill="hold"/>
                                        <p:tgtEl>
                                          <p:spTgt spid="15362"/>
                                        </p:tgtEl>
                                        <p:attrNameLst>
                                          <p:attrName>ppt_h</p:attrName>
                                        </p:attrNameLst>
                                      </p:cBhvr>
                                      <p:tavLst>
                                        <p:tav tm="0">
                                          <p:val>
                                            <p:fltVal val="0"/>
                                          </p:val>
                                        </p:tav>
                                        <p:tav tm="100000">
                                          <p:val>
                                            <p:strVal val="#ppt_h"/>
                                          </p:val>
                                        </p:tav>
                                      </p:tavLst>
                                    </p:anim>
                                    <p:anim calcmode="lin" valueType="num">
                                      <p:cBhvr>
                                        <p:cTn id="16" dur="500" fill="hold"/>
                                        <p:tgtEl>
                                          <p:spTgt spid="15362"/>
                                        </p:tgtEl>
                                        <p:attrNameLst>
                                          <p:attrName>style.rotation</p:attrName>
                                        </p:attrNameLst>
                                      </p:cBhvr>
                                      <p:tavLst>
                                        <p:tav tm="0">
                                          <p:val>
                                            <p:fltVal val="360"/>
                                          </p:val>
                                        </p:tav>
                                        <p:tav tm="100000">
                                          <p:val>
                                            <p:fltVal val="0"/>
                                          </p:val>
                                        </p:tav>
                                      </p:tavLst>
                                    </p:anim>
                                    <p:animEffect transition="in" filter="fade">
                                      <p:cBhvr>
                                        <p:cTn id="17" dur="500"/>
                                        <p:tgtEl>
                                          <p:spTgt spid="1536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04664"/>
            <a:ext cx="8784976" cy="598218"/>
          </a:xfrm>
        </p:spPr>
        <p:txBody>
          <a:bodyPr>
            <a:noAutofit/>
          </a:bodyPr>
          <a:lstStyle/>
          <a:p>
            <a:r>
              <a:rPr lang="it-IT" sz="4800" b="1" dirty="0" smtClean="0">
                <a:solidFill>
                  <a:srgbClr val="FF0000"/>
                </a:solidFill>
              </a:rPr>
              <a:t>Il dialogo difficile</a:t>
            </a:r>
            <a:endParaRPr lang="it-IT" sz="4800" dirty="0">
              <a:solidFill>
                <a:srgbClr val="FF0000"/>
              </a:solidFill>
            </a:endParaRPr>
          </a:p>
        </p:txBody>
      </p:sp>
      <p:sp>
        <p:nvSpPr>
          <p:cNvPr id="3" name="Sottotitolo 2"/>
          <p:cNvSpPr>
            <a:spLocks noGrp="1"/>
          </p:cNvSpPr>
          <p:nvPr>
            <p:ph type="subTitle" idx="1"/>
          </p:nvPr>
        </p:nvSpPr>
        <p:spPr>
          <a:xfrm>
            <a:off x="611560" y="980728"/>
            <a:ext cx="7992888" cy="504056"/>
          </a:xfrm>
        </p:spPr>
        <p:txBody>
          <a:bodyPr>
            <a:noAutofit/>
          </a:bodyPr>
          <a:lstStyle/>
          <a:p>
            <a:pPr algn="ctr"/>
            <a:r>
              <a:rPr lang="it-IT" sz="2400" b="1" dirty="0" smtClean="0">
                <a:solidFill>
                  <a:srgbClr val="0070C0"/>
                </a:solidFill>
              </a:rPr>
              <a:t>Le emozioni</a:t>
            </a:r>
            <a:endParaRPr lang="it-IT" sz="2400" b="1" dirty="0">
              <a:solidFill>
                <a:srgbClr val="0070C0"/>
              </a:solidFill>
            </a:endParaRPr>
          </a:p>
        </p:txBody>
      </p:sp>
      <p:sp>
        <p:nvSpPr>
          <p:cNvPr id="6" name="Segnaposto data 5"/>
          <p:cNvSpPr>
            <a:spLocks noGrp="1"/>
          </p:cNvSpPr>
          <p:nvPr>
            <p:ph type="dt" sz="half" idx="10"/>
          </p:nvPr>
        </p:nvSpPr>
        <p:spPr/>
        <p:txBody>
          <a:bodyPr/>
          <a:lstStyle/>
          <a:p>
            <a:fld id="{E7A03E68-9E3D-4586-BCCB-6F3E88C49D41}"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24</a:t>
            </a:fld>
            <a:endParaRPr lang="it-IT"/>
          </a:p>
        </p:txBody>
      </p:sp>
      <p:sp>
        <p:nvSpPr>
          <p:cNvPr id="9" name="Freccia a destra 8"/>
          <p:cNvSpPr/>
          <p:nvPr/>
        </p:nvSpPr>
        <p:spPr>
          <a:xfrm>
            <a:off x="251520" y="1844824"/>
            <a:ext cx="4248472"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smtClean="0">
                <a:solidFill>
                  <a:srgbClr val="FFFF00"/>
                </a:solidFill>
              </a:rPr>
              <a:t>Le emozioni degli adolescenti</a:t>
            </a:r>
            <a:endParaRPr lang="it-IT" sz="2400" b="1" dirty="0">
              <a:solidFill>
                <a:srgbClr val="FFFF00"/>
              </a:solidFill>
            </a:endParaRPr>
          </a:p>
        </p:txBody>
      </p:sp>
      <p:sp>
        <p:nvSpPr>
          <p:cNvPr id="11" name="Freccia a destra 10"/>
          <p:cNvSpPr/>
          <p:nvPr/>
        </p:nvSpPr>
        <p:spPr>
          <a:xfrm>
            <a:off x="251520" y="3933056"/>
            <a:ext cx="4248472" cy="1152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smtClean="0">
                <a:solidFill>
                  <a:srgbClr val="FFFF00"/>
                </a:solidFill>
              </a:rPr>
              <a:t>Le emozioni dei genitori</a:t>
            </a:r>
            <a:endParaRPr lang="it-IT" sz="2400" b="1" dirty="0">
              <a:solidFill>
                <a:srgbClr val="FFFF00"/>
              </a:solidFill>
            </a:endParaRPr>
          </a:p>
        </p:txBody>
      </p:sp>
      <p:pic>
        <p:nvPicPr>
          <p:cNvPr id="16386" name="Picture 2" descr="C:\Users\Master\Desktop\Ultime foto\g34.jpg"/>
          <p:cNvPicPr>
            <a:picLocks noChangeAspect="1" noChangeArrowheads="1"/>
          </p:cNvPicPr>
          <p:nvPr/>
        </p:nvPicPr>
        <p:blipFill>
          <a:blip r:embed="rId2" cstate="print"/>
          <a:srcRect/>
          <a:stretch>
            <a:fillRect/>
          </a:stretch>
        </p:blipFill>
        <p:spPr bwMode="auto">
          <a:xfrm>
            <a:off x="4572000" y="2060848"/>
            <a:ext cx="4235487" cy="2808312"/>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16386"/>
                                        </p:tgtEl>
                                        <p:attrNameLst>
                                          <p:attrName>style.visibility</p:attrName>
                                        </p:attrNameLst>
                                      </p:cBhvr>
                                      <p:to>
                                        <p:strVal val="visible"/>
                                      </p:to>
                                    </p:set>
                                    <p:anim calcmode="lin" valueType="num">
                                      <p:cBhvr>
                                        <p:cTn id="14" dur="500" fill="hold"/>
                                        <p:tgtEl>
                                          <p:spTgt spid="16386"/>
                                        </p:tgtEl>
                                        <p:attrNameLst>
                                          <p:attrName>ppt_w</p:attrName>
                                        </p:attrNameLst>
                                      </p:cBhvr>
                                      <p:tavLst>
                                        <p:tav tm="0">
                                          <p:val>
                                            <p:fltVal val="0"/>
                                          </p:val>
                                        </p:tav>
                                        <p:tav tm="100000">
                                          <p:val>
                                            <p:strVal val="#ppt_w"/>
                                          </p:val>
                                        </p:tav>
                                      </p:tavLst>
                                    </p:anim>
                                    <p:anim calcmode="lin" valueType="num">
                                      <p:cBhvr>
                                        <p:cTn id="15" dur="500" fill="hold"/>
                                        <p:tgtEl>
                                          <p:spTgt spid="16386"/>
                                        </p:tgtEl>
                                        <p:attrNameLst>
                                          <p:attrName>ppt_h</p:attrName>
                                        </p:attrNameLst>
                                      </p:cBhvr>
                                      <p:tavLst>
                                        <p:tav tm="0">
                                          <p:val>
                                            <p:fltVal val="0"/>
                                          </p:val>
                                        </p:tav>
                                        <p:tav tm="100000">
                                          <p:val>
                                            <p:strVal val="#ppt_h"/>
                                          </p:val>
                                        </p:tav>
                                      </p:tavLst>
                                    </p:anim>
                                    <p:anim calcmode="lin" valueType="num">
                                      <p:cBhvr>
                                        <p:cTn id="16" dur="500" fill="hold"/>
                                        <p:tgtEl>
                                          <p:spTgt spid="16386"/>
                                        </p:tgtEl>
                                        <p:attrNameLst>
                                          <p:attrName>style.rotation</p:attrName>
                                        </p:attrNameLst>
                                      </p:cBhvr>
                                      <p:tavLst>
                                        <p:tav tm="0">
                                          <p:val>
                                            <p:fltVal val="360"/>
                                          </p:val>
                                        </p:tav>
                                        <p:tav tm="100000">
                                          <p:val>
                                            <p:fltVal val="0"/>
                                          </p:val>
                                        </p:tav>
                                      </p:tavLst>
                                    </p:anim>
                                    <p:animEffect transition="in" filter="fade">
                                      <p:cBhvr>
                                        <p:cTn id="17" dur="500"/>
                                        <p:tgtEl>
                                          <p:spTgt spid="16386"/>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9"/>
                                        </p:tgtEl>
                                        <p:attrNameLst>
                                          <p:attrName>ppt_y</p:attrName>
                                        </p:attrNameLst>
                                      </p:cBhvr>
                                      <p:tavLst>
                                        <p:tav tm="0">
                                          <p:val>
                                            <p:strVal val="#ppt_y"/>
                                          </p:val>
                                        </p:tav>
                                        <p:tav tm="100000">
                                          <p:val>
                                            <p:strVal val="#ppt_y"/>
                                          </p:val>
                                        </p:tav>
                                      </p:tavLst>
                                    </p:anim>
                                    <p:anim calcmode="lin" valueType="num">
                                      <p:cBhvr>
                                        <p:cTn id="24"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1"/>
                                        </p:tgtEl>
                                        <p:attrNameLst>
                                          <p:attrName>ppt_y</p:attrName>
                                        </p:attrNameLst>
                                      </p:cBhvr>
                                      <p:tavLst>
                                        <p:tav tm="0">
                                          <p:val>
                                            <p:strVal val="#ppt_y"/>
                                          </p:val>
                                        </p:tav>
                                        <p:tav tm="100000">
                                          <p:val>
                                            <p:strVal val="#ppt_y"/>
                                          </p:val>
                                        </p:tav>
                                      </p:tavLst>
                                    </p:anim>
                                    <p:anim calcmode="lin" valueType="num">
                                      <p:cBhvr>
                                        <p:cTn id="3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04664"/>
            <a:ext cx="8784976" cy="598218"/>
          </a:xfrm>
        </p:spPr>
        <p:txBody>
          <a:bodyPr>
            <a:noAutofit/>
          </a:bodyPr>
          <a:lstStyle/>
          <a:p>
            <a:r>
              <a:rPr lang="it-IT" sz="4800" b="1" dirty="0" smtClean="0">
                <a:solidFill>
                  <a:srgbClr val="FF0000"/>
                </a:solidFill>
              </a:rPr>
              <a:t>Il dialogo difficile</a:t>
            </a:r>
            <a:endParaRPr lang="it-IT" sz="4800" dirty="0">
              <a:solidFill>
                <a:srgbClr val="FF0000"/>
              </a:solidFill>
            </a:endParaRPr>
          </a:p>
        </p:txBody>
      </p:sp>
      <p:sp>
        <p:nvSpPr>
          <p:cNvPr id="3" name="Sottotitolo 2"/>
          <p:cNvSpPr>
            <a:spLocks noGrp="1"/>
          </p:cNvSpPr>
          <p:nvPr>
            <p:ph type="subTitle" idx="1"/>
          </p:nvPr>
        </p:nvSpPr>
        <p:spPr>
          <a:xfrm>
            <a:off x="611560" y="980728"/>
            <a:ext cx="7992888" cy="504056"/>
          </a:xfrm>
        </p:spPr>
        <p:txBody>
          <a:bodyPr>
            <a:noAutofit/>
          </a:bodyPr>
          <a:lstStyle/>
          <a:p>
            <a:r>
              <a:rPr lang="it-IT" sz="2400" b="1" dirty="0" smtClean="0">
                <a:solidFill>
                  <a:srgbClr val="0070C0"/>
                </a:solidFill>
              </a:rPr>
              <a:t>Le emozioni degli adolescenti</a:t>
            </a:r>
            <a:endParaRPr lang="it-IT" sz="2400" b="1" dirty="0">
              <a:solidFill>
                <a:srgbClr val="0070C0"/>
              </a:solidFill>
            </a:endParaRPr>
          </a:p>
        </p:txBody>
      </p:sp>
      <p:sp>
        <p:nvSpPr>
          <p:cNvPr id="6" name="Segnaposto data 5"/>
          <p:cNvSpPr>
            <a:spLocks noGrp="1"/>
          </p:cNvSpPr>
          <p:nvPr>
            <p:ph type="dt" sz="half" idx="10"/>
          </p:nvPr>
        </p:nvSpPr>
        <p:spPr/>
        <p:txBody>
          <a:bodyPr/>
          <a:lstStyle/>
          <a:p>
            <a:fld id="{F6BE9A67-3FBF-463A-9970-AA2811DA62BD}"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25</a:t>
            </a:fld>
            <a:endParaRPr lang="it-IT"/>
          </a:p>
        </p:txBody>
      </p:sp>
      <p:sp>
        <p:nvSpPr>
          <p:cNvPr id="10" name="Rettangolo 9"/>
          <p:cNvSpPr/>
          <p:nvPr/>
        </p:nvSpPr>
        <p:spPr>
          <a:xfrm>
            <a:off x="395536" y="1484784"/>
            <a:ext cx="8424936"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rgbClr val="FFFF00"/>
                </a:solidFill>
              </a:rPr>
              <a:t>Sono molti i fattori che incidono sui ragazzi e sulla loro capacità di controllare le proprie emozioni, tre di queste sono:</a:t>
            </a:r>
          </a:p>
          <a:p>
            <a:pPr algn="just">
              <a:buFontTx/>
              <a:buChar char="-"/>
            </a:pPr>
            <a:r>
              <a:rPr lang="it-IT" sz="2000" dirty="0" smtClean="0">
                <a:solidFill>
                  <a:schemeClr val="bg1"/>
                </a:solidFill>
              </a:rPr>
              <a:t> Lo sviluppo del cervello</a:t>
            </a:r>
          </a:p>
          <a:p>
            <a:pPr algn="just">
              <a:buFontTx/>
              <a:buChar char="-"/>
            </a:pPr>
            <a:r>
              <a:rPr lang="it-IT" sz="2000" dirty="0" smtClean="0">
                <a:solidFill>
                  <a:schemeClr val="bg1"/>
                </a:solidFill>
              </a:rPr>
              <a:t> L’equilibrio ormonale, sul quale incide la pubertà</a:t>
            </a:r>
          </a:p>
          <a:p>
            <a:pPr algn="just">
              <a:buFontTx/>
              <a:buChar char="-"/>
            </a:pPr>
            <a:r>
              <a:rPr lang="it-IT" sz="2000" dirty="0" smtClean="0">
                <a:solidFill>
                  <a:schemeClr val="bg1"/>
                </a:solidFill>
              </a:rPr>
              <a:t> I cambiamenti sociali ed emozionali che fanno parte del percorso all’età adulta</a:t>
            </a:r>
            <a:endParaRPr lang="it-IT" sz="2000" dirty="0">
              <a:solidFill>
                <a:schemeClr val="bg1"/>
              </a:solidFill>
            </a:endParaRPr>
          </a:p>
        </p:txBody>
      </p:sp>
      <p:sp>
        <p:nvSpPr>
          <p:cNvPr id="12" name="Rettangolo 11"/>
          <p:cNvSpPr/>
          <p:nvPr/>
        </p:nvSpPr>
        <p:spPr>
          <a:xfrm>
            <a:off x="395536" y="3573016"/>
            <a:ext cx="3888432"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b="1" dirty="0" smtClean="0">
                <a:solidFill>
                  <a:srgbClr val="FFFF00"/>
                </a:solidFill>
              </a:rPr>
              <a:t>E’ importante riconoscere </a:t>
            </a:r>
            <a:r>
              <a:rPr lang="it-IT" sz="2000" dirty="0" smtClean="0"/>
              <a:t>che gli stessi ragazzi sono profondamente consapevoli della difficoltà di gestire le loro emozioni. Molti adolescenti descrivono sentimenti che creano loro disagio e difficili da controllare: sbalzi d’umore, ansia, tensione</a:t>
            </a:r>
            <a:endParaRPr lang="it-IT" sz="2000" dirty="0"/>
          </a:p>
        </p:txBody>
      </p:sp>
      <p:pic>
        <p:nvPicPr>
          <p:cNvPr id="17410" name="Picture 2" descr="C:\Users\Master\Desktop\Ultime foto\gf23.jpg"/>
          <p:cNvPicPr>
            <a:picLocks noChangeAspect="1" noChangeArrowheads="1"/>
          </p:cNvPicPr>
          <p:nvPr/>
        </p:nvPicPr>
        <p:blipFill>
          <a:blip r:embed="rId2" cstate="print"/>
          <a:srcRect/>
          <a:stretch>
            <a:fillRect/>
          </a:stretch>
        </p:blipFill>
        <p:spPr bwMode="auto">
          <a:xfrm>
            <a:off x="4427984" y="3573016"/>
            <a:ext cx="4392488" cy="2376264"/>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17410"/>
                                        </p:tgtEl>
                                        <p:attrNameLst>
                                          <p:attrName>style.visibility</p:attrName>
                                        </p:attrNameLst>
                                      </p:cBhvr>
                                      <p:to>
                                        <p:strVal val="visible"/>
                                      </p:to>
                                    </p:set>
                                    <p:anim calcmode="lin" valueType="num">
                                      <p:cBhvr>
                                        <p:cTn id="14" dur="500" fill="hold"/>
                                        <p:tgtEl>
                                          <p:spTgt spid="17410"/>
                                        </p:tgtEl>
                                        <p:attrNameLst>
                                          <p:attrName>ppt_w</p:attrName>
                                        </p:attrNameLst>
                                      </p:cBhvr>
                                      <p:tavLst>
                                        <p:tav tm="0">
                                          <p:val>
                                            <p:fltVal val="0"/>
                                          </p:val>
                                        </p:tav>
                                        <p:tav tm="100000">
                                          <p:val>
                                            <p:strVal val="#ppt_w"/>
                                          </p:val>
                                        </p:tav>
                                      </p:tavLst>
                                    </p:anim>
                                    <p:anim calcmode="lin" valueType="num">
                                      <p:cBhvr>
                                        <p:cTn id="15" dur="500" fill="hold"/>
                                        <p:tgtEl>
                                          <p:spTgt spid="17410"/>
                                        </p:tgtEl>
                                        <p:attrNameLst>
                                          <p:attrName>ppt_h</p:attrName>
                                        </p:attrNameLst>
                                      </p:cBhvr>
                                      <p:tavLst>
                                        <p:tav tm="0">
                                          <p:val>
                                            <p:fltVal val="0"/>
                                          </p:val>
                                        </p:tav>
                                        <p:tav tm="100000">
                                          <p:val>
                                            <p:strVal val="#ppt_h"/>
                                          </p:val>
                                        </p:tav>
                                      </p:tavLst>
                                    </p:anim>
                                    <p:anim calcmode="lin" valueType="num">
                                      <p:cBhvr>
                                        <p:cTn id="16" dur="500" fill="hold"/>
                                        <p:tgtEl>
                                          <p:spTgt spid="17410"/>
                                        </p:tgtEl>
                                        <p:attrNameLst>
                                          <p:attrName>style.rotation</p:attrName>
                                        </p:attrNameLst>
                                      </p:cBhvr>
                                      <p:tavLst>
                                        <p:tav tm="0">
                                          <p:val>
                                            <p:fltVal val="360"/>
                                          </p:val>
                                        </p:tav>
                                        <p:tav tm="100000">
                                          <p:val>
                                            <p:fltVal val="0"/>
                                          </p:val>
                                        </p:tav>
                                      </p:tavLst>
                                    </p:anim>
                                    <p:animEffect transition="in" filter="fade">
                                      <p:cBhvr>
                                        <p:cTn id="17" dur="500"/>
                                        <p:tgtEl>
                                          <p:spTgt spid="174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04664"/>
            <a:ext cx="8784976" cy="598218"/>
          </a:xfrm>
        </p:spPr>
        <p:txBody>
          <a:bodyPr>
            <a:noAutofit/>
          </a:bodyPr>
          <a:lstStyle/>
          <a:p>
            <a:r>
              <a:rPr lang="it-IT" sz="4800" b="1" dirty="0" smtClean="0">
                <a:solidFill>
                  <a:srgbClr val="FF0000"/>
                </a:solidFill>
              </a:rPr>
              <a:t>Il dialogo difficile</a:t>
            </a:r>
            <a:endParaRPr lang="it-IT" sz="4800" dirty="0">
              <a:solidFill>
                <a:srgbClr val="FF0000"/>
              </a:solidFill>
            </a:endParaRPr>
          </a:p>
        </p:txBody>
      </p:sp>
      <p:sp>
        <p:nvSpPr>
          <p:cNvPr id="3" name="Sottotitolo 2"/>
          <p:cNvSpPr>
            <a:spLocks noGrp="1"/>
          </p:cNvSpPr>
          <p:nvPr>
            <p:ph type="subTitle" idx="1"/>
          </p:nvPr>
        </p:nvSpPr>
        <p:spPr>
          <a:xfrm>
            <a:off x="611560" y="980728"/>
            <a:ext cx="7992888" cy="504056"/>
          </a:xfrm>
        </p:spPr>
        <p:txBody>
          <a:bodyPr>
            <a:noAutofit/>
          </a:bodyPr>
          <a:lstStyle/>
          <a:p>
            <a:r>
              <a:rPr lang="it-IT" sz="2400" b="1" dirty="0" smtClean="0">
                <a:solidFill>
                  <a:srgbClr val="0070C0"/>
                </a:solidFill>
              </a:rPr>
              <a:t>Le emozioni dei genitori</a:t>
            </a:r>
            <a:endParaRPr lang="it-IT" sz="2400" b="1" dirty="0">
              <a:solidFill>
                <a:srgbClr val="0070C0"/>
              </a:solidFill>
            </a:endParaRPr>
          </a:p>
        </p:txBody>
      </p:sp>
      <p:sp>
        <p:nvSpPr>
          <p:cNvPr id="6" name="Segnaposto data 5"/>
          <p:cNvSpPr>
            <a:spLocks noGrp="1"/>
          </p:cNvSpPr>
          <p:nvPr>
            <p:ph type="dt" sz="half" idx="10"/>
          </p:nvPr>
        </p:nvSpPr>
        <p:spPr/>
        <p:txBody>
          <a:bodyPr/>
          <a:lstStyle/>
          <a:p>
            <a:fld id="{06F49CEC-1D6F-454E-961E-CF80E570601D}"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26</a:t>
            </a:fld>
            <a:endParaRPr lang="it-IT"/>
          </a:p>
        </p:txBody>
      </p:sp>
      <p:sp>
        <p:nvSpPr>
          <p:cNvPr id="8" name="Rettangolo 7"/>
          <p:cNvSpPr/>
          <p:nvPr/>
        </p:nvSpPr>
        <p:spPr>
          <a:xfrm>
            <a:off x="4139952" y="1700808"/>
            <a:ext cx="4752528"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b="1" dirty="0" smtClean="0">
                <a:solidFill>
                  <a:srgbClr val="FFFF00"/>
                </a:solidFill>
              </a:rPr>
              <a:t>Tra le varie emozioni </a:t>
            </a:r>
            <a:r>
              <a:rPr lang="it-IT" sz="2000" dirty="0" smtClean="0"/>
              <a:t>di cui si fa esperienza durante l’adolescenza, il senso di perdita è quello che prima o poi tutti genitori provano. Diventare adulti significa inevitabilmente crescere distaccandosi dalla famiglia</a:t>
            </a:r>
            <a:endParaRPr lang="it-IT" sz="2000" dirty="0"/>
          </a:p>
        </p:txBody>
      </p:sp>
      <p:sp>
        <p:nvSpPr>
          <p:cNvPr id="9" name="Rettangolo 8"/>
          <p:cNvSpPr/>
          <p:nvPr/>
        </p:nvSpPr>
        <p:spPr>
          <a:xfrm>
            <a:off x="4139952" y="3789040"/>
            <a:ext cx="4752528"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b="1" dirty="0" smtClean="0">
                <a:solidFill>
                  <a:srgbClr val="FFFF00"/>
                </a:solidFill>
              </a:rPr>
              <a:t>L’amore e l’affetto di un genitore </a:t>
            </a:r>
            <a:r>
              <a:rPr lang="it-IT" sz="2000" dirty="0" smtClean="0"/>
              <a:t>verso il figlio adolescente possono essere dimostrati con la cura e le premure , con autentico interesse per le cose che lo appassionano  e con la disponibilità nei momenti di bisogno</a:t>
            </a:r>
            <a:endParaRPr lang="it-IT" sz="2000" dirty="0"/>
          </a:p>
        </p:txBody>
      </p:sp>
      <p:pic>
        <p:nvPicPr>
          <p:cNvPr id="18434" name="Picture 2" descr="C:\Users\Master\Desktop\Ultime foto\gf15.jpg"/>
          <p:cNvPicPr>
            <a:picLocks noChangeAspect="1" noChangeArrowheads="1"/>
          </p:cNvPicPr>
          <p:nvPr/>
        </p:nvPicPr>
        <p:blipFill>
          <a:blip r:embed="rId2" cstate="print"/>
          <a:srcRect/>
          <a:stretch>
            <a:fillRect/>
          </a:stretch>
        </p:blipFill>
        <p:spPr bwMode="auto">
          <a:xfrm>
            <a:off x="323528" y="2420888"/>
            <a:ext cx="3679097" cy="2448272"/>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18434"/>
                                        </p:tgtEl>
                                        <p:attrNameLst>
                                          <p:attrName>style.visibility</p:attrName>
                                        </p:attrNameLst>
                                      </p:cBhvr>
                                      <p:to>
                                        <p:strVal val="visible"/>
                                      </p:to>
                                    </p:set>
                                    <p:anim calcmode="lin" valueType="num">
                                      <p:cBhvr>
                                        <p:cTn id="14" dur="500" fill="hold"/>
                                        <p:tgtEl>
                                          <p:spTgt spid="18434"/>
                                        </p:tgtEl>
                                        <p:attrNameLst>
                                          <p:attrName>ppt_w</p:attrName>
                                        </p:attrNameLst>
                                      </p:cBhvr>
                                      <p:tavLst>
                                        <p:tav tm="0">
                                          <p:val>
                                            <p:fltVal val="0"/>
                                          </p:val>
                                        </p:tav>
                                        <p:tav tm="100000">
                                          <p:val>
                                            <p:strVal val="#ppt_w"/>
                                          </p:val>
                                        </p:tav>
                                      </p:tavLst>
                                    </p:anim>
                                    <p:anim calcmode="lin" valueType="num">
                                      <p:cBhvr>
                                        <p:cTn id="15" dur="500" fill="hold"/>
                                        <p:tgtEl>
                                          <p:spTgt spid="18434"/>
                                        </p:tgtEl>
                                        <p:attrNameLst>
                                          <p:attrName>ppt_h</p:attrName>
                                        </p:attrNameLst>
                                      </p:cBhvr>
                                      <p:tavLst>
                                        <p:tav tm="0">
                                          <p:val>
                                            <p:fltVal val="0"/>
                                          </p:val>
                                        </p:tav>
                                        <p:tav tm="100000">
                                          <p:val>
                                            <p:strVal val="#ppt_h"/>
                                          </p:val>
                                        </p:tav>
                                      </p:tavLst>
                                    </p:anim>
                                    <p:anim calcmode="lin" valueType="num">
                                      <p:cBhvr>
                                        <p:cTn id="16" dur="500" fill="hold"/>
                                        <p:tgtEl>
                                          <p:spTgt spid="18434"/>
                                        </p:tgtEl>
                                        <p:attrNameLst>
                                          <p:attrName>style.rotation</p:attrName>
                                        </p:attrNameLst>
                                      </p:cBhvr>
                                      <p:tavLst>
                                        <p:tav tm="0">
                                          <p:val>
                                            <p:fltVal val="360"/>
                                          </p:val>
                                        </p:tav>
                                        <p:tav tm="100000">
                                          <p:val>
                                            <p:fltVal val="0"/>
                                          </p:val>
                                        </p:tav>
                                      </p:tavLst>
                                    </p:anim>
                                    <p:animEffect transition="in" filter="fade">
                                      <p:cBhvr>
                                        <p:cTn id="17" dur="500"/>
                                        <p:tgtEl>
                                          <p:spTgt spid="1843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04664"/>
            <a:ext cx="8784976" cy="598218"/>
          </a:xfrm>
        </p:spPr>
        <p:txBody>
          <a:bodyPr>
            <a:noAutofit/>
          </a:bodyPr>
          <a:lstStyle/>
          <a:p>
            <a:r>
              <a:rPr lang="it-IT" sz="4800" b="1" dirty="0" smtClean="0">
                <a:solidFill>
                  <a:srgbClr val="FF0000"/>
                </a:solidFill>
              </a:rPr>
              <a:t>Importante!</a:t>
            </a:r>
            <a:endParaRPr lang="it-IT" sz="4800" dirty="0">
              <a:solidFill>
                <a:srgbClr val="FF0000"/>
              </a:solidFill>
            </a:endParaRPr>
          </a:p>
        </p:txBody>
      </p:sp>
      <p:sp>
        <p:nvSpPr>
          <p:cNvPr id="6" name="Segnaposto data 5"/>
          <p:cNvSpPr>
            <a:spLocks noGrp="1"/>
          </p:cNvSpPr>
          <p:nvPr>
            <p:ph type="dt" sz="half" idx="10"/>
          </p:nvPr>
        </p:nvSpPr>
        <p:spPr/>
        <p:txBody>
          <a:bodyPr/>
          <a:lstStyle/>
          <a:p>
            <a:fld id="{8691FD8F-4705-4FF4-81CA-32A3E8898B53}"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27</a:t>
            </a:fld>
            <a:endParaRPr lang="it-IT"/>
          </a:p>
        </p:txBody>
      </p:sp>
      <p:sp>
        <p:nvSpPr>
          <p:cNvPr id="8" name="Rettangolo 7"/>
          <p:cNvSpPr/>
          <p:nvPr/>
        </p:nvSpPr>
        <p:spPr>
          <a:xfrm>
            <a:off x="395536" y="1124744"/>
            <a:ext cx="8280920"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solidFill>
                  <a:srgbClr val="FFFF00"/>
                </a:solidFill>
              </a:rPr>
              <a:t>Gli adolescenti hanno bisogno di entrambi i genitori. Possono avere ruoli diversi, ma sia il padre sia la madre hanno ruoli fondamentali da svolgere.</a:t>
            </a:r>
            <a:endParaRPr lang="it-IT" sz="2800" b="1" dirty="0">
              <a:solidFill>
                <a:srgbClr val="FFFF00"/>
              </a:solidFill>
            </a:endParaRPr>
          </a:p>
        </p:txBody>
      </p:sp>
      <p:sp>
        <p:nvSpPr>
          <p:cNvPr id="10" name="Sottotitolo 9"/>
          <p:cNvSpPr>
            <a:spLocks noGrp="1"/>
          </p:cNvSpPr>
          <p:nvPr>
            <p:ph type="subTitle" idx="1"/>
          </p:nvPr>
        </p:nvSpPr>
        <p:spPr>
          <a:xfrm>
            <a:off x="0" y="6021288"/>
            <a:ext cx="9144000" cy="406896"/>
          </a:xfrm>
        </p:spPr>
        <p:txBody>
          <a:bodyPr>
            <a:noAutofit/>
          </a:bodyPr>
          <a:lstStyle/>
          <a:p>
            <a:r>
              <a:rPr lang="it-IT" sz="1800" b="1" dirty="0" smtClean="0">
                <a:solidFill>
                  <a:schemeClr val="tx1"/>
                </a:solidFill>
              </a:rPr>
              <a:t>Bibliografia: </a:t>
            </a:r>
            <a:r>
              <a:rPr lang="it-IT" sz="1800" b="1" i="1" dirty="0" smtClean="0">
                <a:solidFill>
                  <a:schemeClr val="tx1"/>
                </a:solidFill>
              </a:rPr>
              <a:t>Perché non mi parli? – </a:t>
            </a:r>
            <a:r>
              <a:rPr lang="it-IT" sz="1800" b="1" dirty="0" smtClean="0">
                <a:solidFill>
                  <a:schemeClr val="tx1"/>
                </a:solidFill>
              </a:rPr>
              <a:t>John Coleman, Raffaello Cortina Editore. Milano 2019</a:t>
            </a:r>
            <a:endParaRPr lang="it-IT" sz="1800" b="1" dirty="0">
              <a:solidFill>
                <a:schemeClr val="tx1"/>
              </a:solidFill>
            </a:endParaRPr>
          </a:p>
        </p:txBody>
      </p:sp>
      <p:pic>
        <p:nvPicPr>
          <p:cNvPr id="19458" name="Picture 2" descr="C:\Users\Master\Desktop\Ultime foto\g37.jpg"/>
          <p:cNvPicPr>
            <a:picLocks noChangeAspect="1" noChangeArrowheads="1"/>
          </p:cNvPicPr>
          <p:nvPr/>
        </p:nvPicPr>
        <p:blipFill>
          <a:blip r:embed="rId2" cstate="print"/>
          <a:srcRect/>
          <a:stretch>
            <a:fillRect/>
          </a:stretch>
        </p:blipFill>
        <p:spPr bwMode="auto">
          <a:xfrm>
            <a:off x="2195736" y="2708920"/>
            <a:ext cx="4869393" cy="3240360"/>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500" fill="hold"/>
                                        <p:tgtEl>
                                          <p:spTgt spid="19458"/>
                                        </p:tgtEl>
                                        <p:attrNameLst>
                                          <p:attrName>ppt_w</p:attrName>
                                        </p:attrNameLst>
                                      </p:cBhvr>
                                      <p:tavLst>
                                        <p:tav tm="0">
                                          <p:val>
                                            <p:fltVal val="0"/>
                                          </p:val>
                                        </p:tav>
                                        <p:tav tm="100000">
                                          <p:val>
                                            <p:strVal val="#ppt_w"/>
                                          </p:val>
                                        </p:tav>
                                      </p:tavLst>
                                    </p:anim>
                                    <p:anim calcmode="lin" valueType="num">
                                      <p:cBhvr>
                                        <p:cTn id="8" dur="500" fill="hold"/>
                                        <p:tgtEl>
                                          <p:spTgt spid="19458"/>
                                        </p:tgtEl>
                                        <p:attrNameLst>
                                          <p:attrName>ppt_h</p:attrName>
                                        </p:attrNameLst>
                                      </p:cBhvr>
                                      <p:tavLst>
                                        <p:tav tm="0">
                                          <p:val>
                                            <p:fltVal val="0"/>
                                          </p:val>
                                        </p:tav>
                                        <p:tav tm="100000">
                                          <p:val>
                                            <p:strVal val="#ppt_h"/>
                                          </p:val>
                                        </p:tav>
                                      </p:tavLst>
                                    </p:anim>
                                    <p:anim calcmode="lin" valueType="num">
                                      <p:cBhvr>
                                        <p:cTn id="9" dur="500" fill="hold"/>
                                        <p:tgtEl>
                                          <p:spTgt spid="19458"/>
                                        </p:tgtEl>
                                        <p:attrNameLst>
                                          <p:attrName>style.rotation</p:attrName>
                                        </p:attrNameLst>
                                      </p:cBhvr>
                                      <p:tavLst>
                                        <p:tav tm="0">
                                          <p:val>
                                            <p:fltVal val="360"/>
                                          </p:val>
                                        </p:tav>
                                        <p:tav tm="100000">
                                          <p:val>
                                            <p:fltVal val="0"/>
                                          </p:val>
                                        </p:tav>
                                      </p:tavLst>
                                    </p:anim>
                                    <p:animEffect transition="in" filter="fade">
                                      <p:cBhvr>
                                        <p:cTn id="10" dur="500"/>
                                        <p:tgtEl>
                                          <p:spTgt spid="1945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71600" y="332656"/>
            <a:ext cx="7910696" cy="648072"/>
          </a:xfrm>
        </p:spPr>
        <p:txBody>
          <a:bodyPr>
            <a:normAutofit/>
          </a:bodyPr>
          <a:lstStyle/>
          <a:p>
            <a:pPr algn="ctr"/>
            <a:r>
              <a:rPr lang="it-IT" sz="3200" b="1" dirty="0" smtClean="0">
                <a:solidFill>
                  <a:srgbClr val="FF0000"/>
                </a:solidFill>
              </a:rPr>
              <a:t>Confrontiamoci</a:t>
            </a:r>
            <a:endParaRPr lang="it-IT" sz="3200" b="1" dirty="0">
              <a:solidFill>
                <a:srgbClr val="FF0000"/>
              </a:solidFill>
            </a:endParaRPr>
          </a:p>
        </p:txBody>
      </p:sp>
      <p:sp>
        <p:nvSpPr>
          <p:cNvPr id="6" name="Segnaposto data 5"/>
          <p:cNvSpPr>
            <a:spLocks noGrp="1"/>
          </p:cNvSpPr>
          <p:nvPr>
            <p:ph type="dt" sz="half" idx="10"/>
          </p:nvPr>
        </p:nvSpPr>
        <p:spPr/>
        <p:txBody>
          <a:bodyPr/>
          <a:lstStyle/>
          <a:p>
            <a:fld id="{83749722-CC12-4B11-A80E-735EEDA0B937}"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004E9C6C-7183-48E3-B448-19E9C1DD1A8F}" type="slidenum">
              <a:rPr lang="it-IT" smtClean="0"/>
              <a:pPr/>
              <a:t>28</a:t>
            </a:fld>
            <a:endParaRPr lang="it-IT" dirty="0"/>
          </a:p>
        </p:txBody>
      </p:sp>
      <p:sp>
        <p:nvSpPr>
          <p:cNvPr id="9" name="Sottotitolo 8"/>
          <p:cNvSpPr>
            <a:spLocks noGrp="1"/>
          </p:cNvSpPr>
          <p:nvPr>
            <p:ph type="subTitle" idx="1"/>
          </p:nvPr>
        </p:nvSpPr>
        <p:spPr>
          <a:xfrm>
            <a:off x="1331640" y="1052736"/>
            <a:ext cx="7272808" cy="5112568"/>
          </a:xfrm>
        </p:spPr>
        <p:txBody>
          <a:bodyPr>
            <a:noAutofit/>
          </a:bodyPr>
          <a:lstStyle/>
          <a:p>
            <a:pPr marL="484632" indent="-457200" algn="just">
              <a:buAutoNum type="arabicPeriod"/>
            </a:pPr>
            <a:r>
              <a:rPr lang="it-IT" sz="2000" dirty="0" smtClean="0">
                <a:solidFill>
                  <a:schemeClr val="tx1"/>
                </a:solidFill>
              </a:rPr>
              <a:t>Quali sono i motivi che rendono difficile, e avvolte impossibile, il dialogo genitori-figli nell’adolescenza?</a:t>
            </a:r>
          </a:p>
          <a:p>
            <a:pPr marL="484632" indent="-457200" algn="just">
              <a:buAutoNum type="arabicPeriod"/>
            </a:pPr>
            <a:r>
              <a:rPr lang="it-IT" sz="2000" dirty="0" smtClean="0">
                <a:solidFill>
                  <a:schemeClr val="tx1"/>
                </a:solidFill>
              </a:rPr>
              <a:t>Per molti genitori dialogare vuol dire: io parlo e tu ascolti; io detto le regole e tu le devi rispettare perché sono il tuo genitore. Ma è proprio così?</a:t>
            </a:r>
          </a:p>
          <a:p>
            <a:pPr marL="484632" indent="-457200" algn="just">
              <a:buAutoNum type="arabicPeriod"/>
            </a:pPr>
            <a:r>
              <a:rPr lang="it-IT" sz="2000" dirty="0" smtClean="0">
                <a:solidFill>
                  <a:schemeClr val="tx1"/>
                </a:solidFill>
              </a:rPr>
              <a:t>Nell’adolescenza si assiste al confluire di due mondi di emozioni: quello del figlio e quello dei genitori. Di che cosa si tratta e come educare al controllo delle emozioni?</a:t>
            </a:r>
          </a:p>
          <a:p>
            <a:pPr marL="484632" indent="-457200" algn="just">
              <a:buAutoNum type="arabicPeriod"/>
            </a:pPr>
            <a:r>
              <a:rPr lang="it-IT" sz="2000" dirty="0" smtClean="0">
                <a:solidFill>
                  <a:schemeClr val="tx1"/>
                </a:solidFill>
              </a:rPr>
              <a:t>Molte incomprensioni nel dialogo genitori-figli sono dovuti al gap generazionale. Come superare queste distanze senza nuocere al dialogo?</a:t>
            </a:r>
          </a:p>
          <a:p>
            <a:pPr marL="484632" indent="-457200" algn="just">
              <a:buAutoNum type="arabicPeriod"/>
            </a:pPr>
            <a:r>
              <a:rPr lang="it-IT" sz="2000" dirty="0" smtClean="0">
                <a:solidFill>
                  <a:schemeClr val="tx1"/>
                </a:solidFill>
              </a:rPr>
              <a:t>Per educare efficacemente i figli è importante mettere in chiaro alcune regole di comportamento ed impegnarsi a farle rispettare. Come fare affinché le regole non diventino un’ossessione al punto da compromettere un dialogo sereno tra i genitori e i figli?</a:t>
            </a:r>
            <a:endParaRPr lang="it-IT"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1000"/>
                                        <p:tgtEl>
                                          <p:spTgt spid="9">
                                            <p:txEl>
                                              <p:pRg st="4" end="4"/>
                                            </p:txEl>
                                          </p:spTgt>
                                        </p:tgtEl>
                                      </p:cBhvr>
                                    </p:animEffect>
                                    <p:anim calcmode="lin" valueType="num">
                                      <p:cBhvr>
                                        <p:cTn id="3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04664"/>
            <a:ext cx="8784976" cy="598218"/>
          </a:xfrm>
        </p:spPr>
        <p:txBody>
          <a:bodyPr>
            <a:noAutofit/>
          </a:bodyPr>
          <a:lstStyle/>
          <a:p>
            <a:pPr algn="ctr"/>
            <a:r>
              <a:rPr lang="it-IT" sz="3200" b="1" dirty="0" smtClean="0">
                <a:solidFill>
                  <a:srgbClr val="FF0000"/>
                </a:solidFill>
              </a:rPr>
              <a:t>Come capire gli adolescenti maschi</a:t>
            </a:r>
            <a:endParaRPr lang="it-IT" sz="3200" b="1" dirty="0">
              <a:solidFill>
                <a:srgbClr val="FF0000"/>
              </a:solidFill>
            </a:endParaRPr>
          </a:p>
        </p:txBody>
      </p:sp>
      <p:sp>
        <p:nvSpPr>
          <p:cNvPr id="4" name="CasellaDiTesto 3"/>
          <p:cNvSpPr txBox="1"/>
          <p:nvPr/>
        </p:nvSpPr>
        <p:spPr>
          <a:xfrm>
            <a:off x="323528" y="4797152"/>
            <a:ext cx="8496944" cy="1477328"/>
          </a:xfrm>
          <a:prstGeom prst="rect">
            <a:avLst/>
          </a:prstGeom>
          <a:solidFill>
            <a:srgbClr val="FFFF00"/>
          </a:solidFill>
          <a:ln w="25400">
            <a:solidFill>
              <a:schemeClr val="accent1"/>
            </a:solidFill>
          </a:ln>
        </p:spPr>
        <p:txBody>
          <a:bodyPr wrap="square" rtlCol="0">
            <a:spAutoFit/>
          </a:bodyPr>
          <a:lstStyle/>
          <a:p>
            <a:pPr algn="ctr"/>
            <a:r>
              <a:rPr lang="it-IT" b="1" dirty="0" smtClean="0">
                <a:solidFill>
                  <a:srgbClr val="0070C0"/>
                </a:solidFill>
              </a:rPr>
              <a:t>I ragazzi affrontano molti cambiamenti nel periodo dell'adolescenza, che possono portarli a comportarsi in modo insolito. I genitori devono essere informati sui cambiamenti che stanno attraversando ed essere comprensivi. Possono gestire i conflitti attraverso una conversazione aperta, far valere la loro posizione </a:t>
            </a:r>
          </a:p>
          <a:p>
            <a:pPr algn="ctr"/>
            <a:r>
              <a:rPr lang="it-IT" b="1" dirty="0" smtClean="0">
                <a:solidFill>
                  <a:srgbClr val="0070C0"/>
                </a:solidFill>
              </a:rPr>
              <a:t>e imporre dei limiti se necessario.</a:t>
            </a:r>
            <a:endParaRPr lang="it-IT" b="1" dirty="0">
              <a:solidFill>
                <a:srgbClr val="0070C0"/>
              </a:solidFill>
            </a:endParaRPr>
          </a:p>
        </p:txBody>
      </p:sp>
      <p:sp>
        <p:nvSpPr>
          <p:cNvPr id="6" name="Segnaposto data 5"/>
          <p:cNvSpPr>
            <a:spLocks noGrp="1"/>
          </p:cNvSpPr>
          <p:nvPr>
            <p:ph type="dt" sz="half" idx="10"/>
          </p:nvPr>
        </p:nvSpPr>
        <p:spPr/>
        <p:txBody>
          <a:bodyPr/>
          <a:lstStyle/>
          <a:p>
            <a:fld id="{31766C66-A878-4D70-B497-24FF29590795}"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29</a:t>
            </a:fld>
            <a:endParaRPr lang="it-IT"/>
          </a:p>
        </p:txBody>
      </p:sp>
      <p:pic>
        <p:nvPicPr>
          <p:cNvPr id="1026" name="Picture 2" descr="C:\Users\Master\Desktop\Raccolta file\Raccolta foto\foto PPT\Libertà\l31.jpg"/>
          <p:cNvPicPr>
            <a:picLocks noChangeAspect="1" noChangeArrowheads="1"/>
          </p:cNvPicPr>
          <p:nvPr/>
        </p:nvPicPr>
        <p:blipFill>
          <a:blip r:embed="rId2" cstate="print"/>
          <a:srcRect/>
          <a:stretch>
            <a:fillRect/>
          </a:stretch>
        </p:blipFill>
        <p:spPr bwMode="auto">
          <a:xfrm>
            <a:off x="1979712" y="1124744"/>
            <a:ext cx="5147006" cy="345638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04664"/>
            <a:ext cx="8784976" cy="598218"/>
          </a:xfrm>
        </p:spPr>
        <p:txBody>
          <a:bodyPr>
            <a:noAutofit/>
          </a:bodyPr>
          <a:lstStyle/>
          <a:p>
            <a:r>
              <a:rPr lang="it-IT" sz="4800" b="1" dirty="0" smtClean="0">
                <a:solidFill>
                  <a:srgbClr val="FF0000"/>
                </a:solidFill>
              </a:rPr>
              <a:t>Il dialogo difficile</a:t>
            </a:r>
            <a:endParaRPr lang="it-IT" sz="4800" dirty="0">
              <a:solidFill>
                <a:srgbClr val="FF0000"/>
              </a:solidFill>
            </a:endParaRPr>
          </a:p>
        </p:txBody>
      </p:sp>
      <p:sp>
        <p:nvSpPr>
          <p:cNvPr id="3" name="Sottotitolo 2"/>
          <p:cNvSpPr>
            <a:spLocks noGrp="1"/>
          </p:cNvSpPr>
          <p:nvPr>
            <p:ph type="subTitle" idx="1"/>
          </p:nvPr>
        </p:nvSpPr>
        <p:spPr>
          <a:xfrm>
            <a:off x="611560" y="980728"/>
            <a:ext cx="7992888" cy="792088"/>
          </a:xfrm>
        </p:spPr>
        <p:txBody>
          <a:bodyPr>
            <a:noAutofit/>
          </a:bodyPr>
          <a:lstStyle/>
          <a:p>
            <a:pPr algn="ctr"/>
            <a:r>
              <a:rPr lang="it-IT" sz="2400" b="1" dirty="0" err="1" smtClean="0">
                <a:solidFill>
                  <a:srgbClr val="FF0000"/>
                </a:solidFill>
              </a:rPr>
              <a:t>S.T.A.G.E.</a:t>
            </a:r>
            <a:r>
              <a:rPr lang="it-IT" sz="2400" b="1" dirty="0" smtClean="0">
                <a:solidFill>
                  <a:srgbClr val="0070C0"/>
                </a:solidFill>
              </a:rPr>
              <a:t> Un nuovo modello di pensare la genitorialità</a:t>
            </a:r>
            <a:endParaRPr lang="it-IT" sz="2400" b="1" dirty="0">
              <a:solidFill>
                <a:srgbClr val="0070C0"/>
              </a:solidFill>
            </a:endParaRPr>
          </a:p>
        </p:txBody>
      </p:sp>
      <p:sp>
        <p:nvSpPr>
          <p:cNvPr id="6" name="Segnaposto data 5"/>
          <p:cNvSpPr>
            <a:spLocks noGrp="1"/>
          </p:cNvSpPr>
          <p:nvPr>
            <p:ph type="dt" sz="half" idx="10"/>
          </p:nvPr>
        </p:nvSpPr>
        <p:spPr/>
        <p:txBody>
          <a:bodyPr/>
          <a:lstStyle/>
          <a:p>
            <a:fld id="{1E835B94-4BB4-43BE-9463-82DEC3380EEB}"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3</a:t>
            </a:fld>
            <a:endParaRPr lang="it-IT"/>
          </a:p>
        </p:txBody>
      </p:sp>
      <p:sp>
        <p:nvSpPr>
          <p:cNvPr id="9" name="Freccia a destra 8"/>
          <p:cNvSpPr/>
          <p:nvPr/>
        </p:nvSpPr>
        <p:spPr>
          <a:xfrm>
            <a:off x="467544" y="1556792"/>
            <a:ext cx="3456384"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FF0000"/>
                </a:solidFill>
              </a:rPr>
              <a:t>(S)</a:t>
            </a:r>
            <a:r>
              <a:rPr lang="it-IT" sz="2000" b="1" dirty="0" smtClean="0">
                <a:solidFill>
                  <a:srgbClr val="FFFF00"/>
                </a:solidFill>
              </a:rPr>
              <a:t> Significatività</a:t>
            </a:r>
            <a:endParaRPr lang="it-IT" sz="2000" b="1" dirty="0">
              <a:solidFill>
                <a:srgbClr val="FFFF00"/>
              </a:solidFill>
            </a:endParaRPr>
          </a:p>
        </p:txBody>
      </p:sp>
      <p:sp>
        <p:nvSpPr>
          <p:cNvPr id="10" name="Freccia a destra 9"/>
          <p:cNvSpPr/>
          <p:nvPr/>
        </p:nvSpPr>
        <p:spPr>
          <a:xfrm>
            <a:off x="467544" y="2564904"/>
            <a:ext cx="3456384"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FF0000"/>
                </a:solidFill>
              </a:rPr>
              <a:t>(T)</a:t>
            </a:r>
            <a:r>
              <a:rPr lang="it-IT" sz="2000" b="1" dirty="0" smtClean="0">
                <a:solidFill>
                  <a:srgbClr val="FFFF00"/>
                </a:solidFill>
              </a:rPr>
              <a:t> </a:t>
            </a:r>
            <a:r>
              <a:rPr lang="it-IT" sz="2000" b="1" dirty="0" err="1" smtClean="0">
                <a:solidFill>
                  <a:srgbClr val="FFFF00"/>
                </a:solidFill>
              </a:rPr>
              <a:t>Two-way</a:t>
            </a:r>
            <a:r>
              <a:rPr lang="it-IT" sz="2000" b="1" dirty="0" smtClean="0">
                <a:solidFill>
                  <a:srgbClr val="FFFF00"/>
                </a:solidFill>
              </a:rPr>
              <a:t> </a:t>
            </a:r>
            <a:r>
              <a:rPr lang="it-IT" sz="2000" b="1" dirty="0" err="1" smtClean="0">
                <a:solidFill>
                  <a:srgbClr val="FFFF00"/>
                </a:solidFill>
              </a:rPr>
              <a:t>communication</a:t>
            </a:r>
            <a:endParaRPr lang="it-IT" sz="2000" b="1" dirty="0">
              <a:solidFill>
                <a:srgbClr val="FFFF00"/>
              </a:solidFill>
            </a:endParaRPr>
          </a:p>
        </p:txBody>
      </p:sp>
      <p:sp>
        <p:nvSpPr>
          <p:cNvPr id="11" name="Freccia a destra 10"/>
          <p:cNvSpPr/>
          <p:nvPr/>
        </p:nvSpPr>
        <p:spPr>
          <a:xfrm>
            <a:off x="467544" y="3573016"/>
            <a:ext cx="3456384"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FF0000"/>
                </a:solidFill>
              </a:rPr>
              <a:t>(A)</a:t>
            </a:r>
            <a:r>
              <a:rPr lang="it-IT" sz="2000" b="1" dirty="0" smtClean="0">
                <a:solidFill>
                  <a:srgbClr val="FFFF00"/>
                </a:solidFill>
              </a:rPr>
              <a:t> Autorevolezza</a:t>
            </a:r>
            <a:endParaRPr lang="it-IT" sz="2000" b="1" dirty="0">
              <a:solidFill>
                <a:srgbClr val="FFFF00"/>
              </a:solidFill>
            </a:endParaRPr>
          </a:p>
        </p:txBody>
      </p:sp>
      <p:sp>
        <p:nvSpPr>
          <p:cNvPr id="12" name="Freccia a destra 11"/>
          <p:cNvSpPr/>
          <p:nvPr/>
        </p:nvSpPr>
        <p:spPr>
          <a:xfrm>
            <a:off x="467544" y="4581128"/>
            <a:ext cx="3456384"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FF0000"/>
                </a:solidFill>
              </a:rPr>
              <a:t>(G) </a:t>
            </a:r>
            <a:r>
              <a:rPr lang="it-IT" sz="2000" b="1" dirty="0" smtClean="0">
                <a:solidFill>
                  <a:srgbClr val="FFFF00"/>
                </a:solidFill>
              </a:rPr>
              <a:t>Gap generazionale</a:t>
            </a:r>
            <a:endParaRPr lang="it-IT" sz="2000" b="1" dirty="0">
              <a:solidFill>
                <a:srgbClr val="FFFF00"/>
              </a:solidFill>
            </a:endParaRPr>
          </a:p>
        </p:txBody>
      </p:sp>
      <p:sp>
        <p:nvSpPr>
          <p:cNvPr id="13" name="Freccia a destra 12"/>
          <p:cNvSpPr/>
          <p:nvPr/>
        </p:nvSpPr>
        <p:spPr>
          <a:xfrm>
            <a:off x="467544" y="5589240"/>
            <a:ext cx="3456384"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FF0000"/>
                </a:solidFill>
              </a:rPr>
              <a:t>(E) </a:t>
            </a:r>
            <a:r>
              <a:rPr lang="it-IT" sz="2000" b="1" dirty="0" smtClean="0">
                <a:solidFill>
                  <a:srgbClr val="FFFF00"/>
                </a:solidFill>
              </a:rPr>
              <a:t>Emozioni</a:t>
            </a:r>
            <a:endParaRPr lang="it-IT" sz="2000" b="1" dirty="0">
              <a:solidFill>
                <a:srgbClr val="FFFF00"/>
              </a:solidFill>
            </a:endParaRPr>
          </a:p>
        </p:txBody>
      </p:sp>
      <p:pic>
        <p:nvPicPr>
          <p:cNvPr id="4" name="Picture 2" descr="C:\Users\Master\Desktop\Ultime foto\gf26.jpg"/>
          <p:cNvPicPr>
            <a:picLocks noChangeAspect="1" noChangeArrowheads="1"/>
          </p:cNvPicPr>
          <p:nvPr/>
        </p:nvPicPr>
        <p:blipFill>
          <a:blip r:embed="rId2" cstate="print"/>
          <a:srcRect/>
          <a:stretch>
            <a:fillRect/>
          </a:stretch>
        </p:blipFill>
        <p:spPr bwMode="auto">
          <a:xfrm>
            <a:off x="4067944" y="2636912"/>
            <a:ext cx="4824962" cy="2736304"/>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360"/>
                                          </p:val>
                                        </p:tav>
                                        <p:tav tm="100000">
                                          <p:val>
                                            <p:fltVal val="0"/>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9"/>
                                        </p:tgtEl>
                                        <p:attrNameLst>
                                          <p:attrName>ppt_y</p:attrName>
                                        </p:attrNameLst>
                                      </p:cBhvr>
                                      <p:tavLst>
                                        <p:tav tm="0">
                                          <p:val>
                                            <p:strVal val="#ppt_y"/>
                                          </p:val>
                                        </p:tav>
                                        <p:tav tm="100000">
                                          <p:val>
                                            <p:strVal val="#ppt_y"/>
                                          </p:val>
                                        </p:tav>
                                      </p:tavLst>
                                    </p:anim>
                                    <p:anim calcmode="lin" valueType="num">
                                      <p:cBhvr>
                                        <p:cTn id="24"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anim calcmode="lin" valueType="num">
                                      <p:cBhvr>
                                        <p:cTn id="3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1"/>
                                        </p:tgtEl>
                                        <p:attrNameLst>
                                          <p:attrName>ppt_y</p:attrName>
                                        </p:attrNameLst>
                                      </p:cBhvr>
                                      <p:tavLst>
                                        <p:tav tm="0">
                                          <p:val>
                                            <p:strVal val="#ppt_y"/>
                                          </p:val>
                                        </p:tav>
                                        <p:tav tm="100000">
                                          <p:val>
                                            <p:strVal val="#ppt_y"/>
                                          </p:val>
                                        </p:tav>
                                      </p:tavLst>
                                    </p:anim>
                                    <p:anim calcmode="lin" valueType="num">
                                      <p:cBhvr>
                                        <p:cTn id="42"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0" nodeType="clickEffect">
                                  <p:stCondLst>
                                    <p:cond delay="0"/>
                                  </p:stCondLst>
                                  <p:iterate type="lt">
                                    <p:tmPct val="10000"/>
                                  </p:iterate>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2"/>
                                        </p:tgtEl>
                                        <p:attrNameLst>
                                          <p:attrName>ppt_y</p:attrName>
                                        </p:attrNameLst>
                                      </p:cBhvr>
                                      <p:tavLst>
                                        <p:tav tm="0">
                                          <p:val>
                                            <p:strVal val="#ppt_y"/>
                                          </p:val>
                                        </p:tav>
                                        <p:tav tm="100000">
                                          <p:val>
                                            <p:strVal val="#ppt_y"/>
                                          </p:val>
                                        </p:tav>
                                      </p:tavLst>
                                    </p:anim>
                                    <p:anim calcmode="lin" valueType="num">
                                      <p:cBhvr>
                                        <p:cTn id="51"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41" presetClass="entr" presetSubtype="0" fill="hold" grpId="0" nodeType="clickEffect">
                                  <p:stCondLst>
                                    <p:cond delay="0"/>
                                  </p:stCondLst>
                                  <p:iterate type="lt">
                                    <p:tmPct val="10000"/>
                                  </p:iterate>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3"/>
                                        </p:tgtEl>
                                        <p:attrNameLst>
                                          <p:attrName>ppt_y</p:attrName>
                                        </p:attrNameLst>
                                      </p:cBhvr>
                                      <p:tavLst>
                                        <p:tav tm="0">
                                          <p:val>
                                            <p:strVal val="#ppt_y"/>
                                          </p:val>
                                        </p:tav>
                                        <p:tav tm="100000">
                                          <p:val>
                                            <p:strVal val="#ppt_y"/>
                                          </p:val>
                                        </p:tav>
                                      </p:tavLst>
                                    </p:anim>
                                    <p:anim calcmode="lin" valueType="num">
                                      <p:cBhvr>
                                        <p:cTn id="60"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0" grpId="0" animBg="1"/>
      <p:bldP spid="11" grpId="0" animBg="1"/>
      <p:bldP spid="1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260648"/>
            <a:ext cx="8784976" cy="598218"/>
          </a:xfrm>
        </p:spPr>
        <p:txBody>
          <a:bodyPr>
            <a:noAutofit/>
          </a:bodyPr>
          <a:lstStyle/>
          <a:p>
            <a:pPr algn="ctr"/>
            <a:r>
              <a:rPr lang="it-IT" sz="3200" b="1" dirty="0" smtClean="0">
                <a:solidFill>
                  <a:srgbClr val="FF0000"/>
                </a:solidFill>
              </a:rPr>
              <a:t>Come capire gli adolescenti maschi</a:t>
            </a:r>
            <a:endParaRPr lang="it-IT" sz="3200" b="1" dirty="0">
              <a:solidFill>
                <a:srgbClr val="FF0000"/>
              </a:solidFill>
            </a:endParaRPr>
          </a:p>
        </p:txBody>
      </p:sp>
      <p:sp>
        <p:nvSpPr>
          <p:cNvPr id="4" name="CasellaDiTesto 3"/>
          <p:cNvSpPr txBox="1"/>
          <p:nvPr/>
        </p:nvSpPr>
        <p:spPr>
          <a:xfrm>
            <a:off x="323528" y="1628800"/>
            <a:ext cx="8496944" cy="3139321"/>
          </a:xfrm>
          <a:prstGeom prst="rect">
            <a:avLst/>
          </a:prstGeom>
          <a:solidFill>
            <a:srgbClr val="FFFF00"/>
          </a:solidFill>
          <a:ln w="25400">
            <a:solidFill>
              <a:schemeClr val="accent1"/>
            </a:solidFill>
          </a:ln>
        </p:spPr>
        <p:txBody>
          <a:bodyPr wrap="square" rtlCol="0">
            <a:spAutoFit/>
          </a:bodyPr>
          <a:lstStyle/>
          <a:p>
            <a:pPr algn="just"/>
            <a:r>
              <a:rPr lang="it-IT" b="1" dirty="0" smtClean="0">
                <a:solidFill>
                  <a:srgbClr val="FF0000"/>
                </a:solidFill>
              </a:rPr>
              <a:t>Per conoscere meglio questa fase </a:t>
            </a:r>
            <a:r>
              <a:rPr lang="it-IT" dirty="0" smtClean="0"/>
              <a:t>di transizione puoi chiedere all'insegnante di biologia quali materiali leggere, oppure parlare con i tuoi genitori. </a:t>
            </a:r>
          </a:p>
          <a:p>
            <a:pPr algn="just"/>
            <a:r>
              <a:rPr lang="it-IT" b="1" dirty="0" smtClean="0">
                <a:solidFill>
                  <a:srgbClr val="FF0000"/>
                </a:solidFill>
              </a:rPr>
              <a:t>Se hai un parente maschio </a:t>
            </a:r>
            <a:r>
              <a:rPr lang="it-IT" dirty="0" smtClean="0"/>
              <a:t>leggermente più grande di cui ti fidi, ad esempio un cugino che va all'università, chiedi se è disposto a parlarti dei cambiamenti che attraversano i ragazzi durante la pubertà.</a:t>
            </a:r>
            <a:endParaRPr lang="it-IT" sz="3200" dirty="0" smtClean="0"/>
          </a:p>
          <a:p>
            <a:pPr marL="0" lvl="1" algn="just"/>
            <a:r>
              <a:rPr lang="it-IT" b="1" dirty="0" smtClean="0">
                <a:solidFill>
                  <a:srgbClr val="FF0000"/>
                </a:solidFill>
              </a:rPr>
              <a:t>Potresti notare alcuni cambiamenti fisici </a:t>
            </a:r>
            <a:r>
              <a:rPr lang="it-IT" dirty="0" smtClean="0"/>
              <a:t>nei ragazzi della tua classe. Le loro voci diventano più profonde e iniziano ad avere peli sul volto e sotto le ascelle.</a:t>
            </a:r>
            <a:endParaRPr lang="it-IT" sz="3200" dirty="0" smtClean="0"/>
          </a:p>
          <a:p>
            <a:pPr marL="0" lvl="1" algn="just"/>
            <a:r>
              <a:rPr lang="it-IT" b="1" dirty="0" smtClean="0">
                <a:solidFill>
                  <a:srgbClr val="FF0000"/>
                </a:solidFill>
              </a:rPr>
              <a:t>Così come capita a te</a:t>
            </a:r>
            <a:r>
              <a:rPr lang="it-IT" dirty="0" smtClean="0"/>
              <a:t>, anche i ragazzi affrontano cambiamenti sessuali. Inizieranno a produrre testosterone e ad avere erezioni. </a:t>
            </a:r>
          </a:p>
          <a:p>
            <a:pPr marL="0" lvl="1" algn="just"/>
            <a:r>
              <a:rPr lang="it-IT" b="1" dirty="0" smtClean="0">
                <a:solidFill>
                  <a:srgbClr val="FF0000"/>
                </a:solidFill>
              </a:rPr>
              <a:t>Cerca di capire </a:t>
            </a:r>
            <a:r>
              <a:rPr lang="it-IT" dirty="0" smtClean="0"/>
              <a:t>che potrebbero sentirsi in imbarazzo per queste trasformazioni, così come a te è capitato di sentirti a disagio in occasione del tuo primo ciclo.</a:t>
            </a:r>
            <a:endParaRPr lang="it-IT" sz="3200" dirty="0"/>
          </a:p>
        </p:txBody>
      </p:sp>
      <p:sp>
        <p:nvSpPr>
          <p:cNvPr id="6" name="Segnaposto data 5"/>
          <p:cNvSpPr>
            <a:spLocks noGrp="1"/>
          </p:cNvSpPr>
          <p:nvPr>
            <p:ph type="dt" sz="half" idx="10"/>
          </p:nvPr>
        </p:nvSpPr>
        <p:spPr/>
        <p:txBody>
          <a:bodyPr/>
          <a:lstStyle/>
          <a:p>
            <a:fld id="{3966ED8A-1179-4D5C-95AD-F28B058BD955}"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30</a:t>
            </a:fld>
            <a:endParaRPr lang="it-IT" dirty="0"/>
          </a:p>
        </p:txBody>
      </p:sp>
      <p:sp>
        <p:nvSpPr>
          <p:cNvPr id="9" name="CasellaDiTesto 8"/>
          <p:cNvSpPr txBox="1"/>
          <p:nvPr/>
        </p:nvSpPr>
        <p:spPr>
          <a:xfrm>
            <a:off x="251520" y="836712"/>
            <a:ext cx="8640960" cy="830997"/>
          </a:xfrm>
          <a:prstGeom prst="rect">
            <a:avLst/>
          </a:prstGeom>
          <a:noFill/>
        </p:spPr>
        <p:txBody>
          <a:bodyPr wrap="square" rtlCol="0">
            <a:spAutoFit/>
          </a:bodyPr>
          <a:lstStyle/>
          <a:p>
            <a:pPr algn="ctr"/>
            <a:r>
              <a:rPr lang="it-IT" sz="2400" b="1" dirty="0" smtClean="0">
                <a:solidFill>
                  <a:srgbClr val="0070C0"/>
                </a:solidFill>
              </a:rPr>
              <a:t>Se sei una ragazza: Impara a conoscere i cambiamenti </a:t>
            </a:r>
          </a:p>
          <a:p>
            <a:pPr algn="ctr"/>
            <a:r>
              <a:rPr lang="it-IT" sz="2400" b="1" dirty="0" smtClean="0">
                <a:solidFill>
                  <a:srgbClr val="0070C0"/>
                </a:solidFill>
              </a:rPr>
              <a:t>che avvengono  nei ragazzi nel corso dell'adolescenza</a:t>
            </a:r>
            <a:endParaRPr lang="it-IT" sz="2400" dirty="0">
              <a:solidFill>
                <a:srgbClr val="0070C0"/>
              </a:solidFill>
            </a:endParaRPr>
          </a:p>
        </p:txBody>
      </p:sp>
      <p:pic>
        <p:nvPicPr>
          <p:cNvPr id="1026" name="Picture 2" descr="C:\Users\Master\Desktop\Maschi\m1.jpg"/>
          <p:cNvPicPr>
            <a:picLocks noChangeAspect="1" noChangeArrowheads="1"/>
          </p:cNvPicPr>
          <p:nvPr/>
        </p:nvPicPr>
        <p:blipFill>
          <a:blip r:embed="rId2" cstate="print"/>
          <a:srcRect/>
          <a:stretch>
            <a:fillRect/>
          </a:stretch>
        </p:blipFill>
        <p:spPr bwMode="auto">
          <a:xfrm>
            <a:off x="3203848" y="4869160"/>
            <a:ext cx="2376264" cy="1782198"/>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blinds(horizontal)">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p:cTn id="28"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p:cTn id="35"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36"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7" dur="10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 calcmode="lin" valueType="num">
                                      <p:cBhvr>
                                        <p:cTn id="42"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43"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44" dur="1000"/>
                                        <p:tgtEl>
                                          <p:spTgt spid="4">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p:cTn id="49"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50"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51"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04664"/>
            <a:ext cx="8784976" cy="598218"/>
          </a:xfrm>
        </p:spPr>
        <p:txBody>
          <a:bodyPr>
            <a:noAutofit/>
          </a:bodyPr>
          <a:lstStyle/>
          <a:p>
            <a:pPr algn="ctr"/>
            <a:r>
              <a:rPr lang="it-IT" sz="3200" b="1" dirty="0" smtClean="0">
                <a:solidFill>
                  <a:srgbClr val="FF0000"/>
                </a:solidFill>
              </a:rPr>
              <a:t>Come capire gli adolescenti maschi</a:t>
            </a:r>
            <a:endParaRPr lang="it-IT" sz="3200" b="1" dirty="0">
              <a:solidFill>
                <a:srgbClr val="FF0000"/>
              </a:solidFill>
            </a:endParaRPr>
          </a:p>
        </p:txBody>
      </p:sp>
      <p:sp>
        <p:nvSpPr>
          <p:cNvPr id="4" name="CasellaDiTesto 3"/>
          <p:cNvSpPr txBox="1"/>
          <p:nvPr/>
        </p:nvSpPr>
        <p:spPr>
          <a:xfrm>
            <a:off x="323528" y="1628800"/>
            <a:ext cx="8496944" cy="3139321"/>
          </a:xfrm>
          <a:prstGeom prst="rect">
            <a:avLst/>
          </a:prstGeom>
          <a:solidFill>
            <a:srgbClr val="FFFF00"/>
          </a:solidFill>
          <a:ln w="25400">
            <a:solidFill>
              <a:schemeClr val="accent1"/>
            </a:solidFill>
          </a:ln>
        </p:spPr>
        <p:txBody>
          <a:bodyPr wrap="square" rtlCol="0">
            <a:spAutoFit/>
          </a:bodyPr>
          <a:lstStyle/>
          <a:p>
            <a:pPr algn="just"/>
            <a:r>
              <a:rPr lang="it-IT" b="1" dirty="0" smtClean="0">
                <a:solidFill>
                  <a:srgbClr val="FF0000"/>
                </a:solidFill>
              </a:rPr>
              <a:t>La pubertà è una fase di crescita normale</a:t>
            </a:r>
            <a:r>
              <a:rPr lang="it-IT" dirty="0" smtClean="0"/>
              <a:t>, in cui è molto comune provare insicurezza. I tuoi compagni di scuola potrebbero sentirsi in imbarazzo per i cambiamenti fisici e di altro tipo che stanno affrontando, quindi cerca di essere più comprensiva.</a:t>
            </a:r>
            <a:endParaRPr lang="it-IT" sz="3200" dirty="0" smtClean="0"/>
          </a:p>
          <a:p>
            <a:pPr marL="0" lvl="1" algn="just"/>
            <a:r>
              <a:rPr lang="it-IT" b="1" dirty="0" smtClean="0">
                <a:solidFill>
                  <a:srgbClr val="FF0000"/>
                </a:solidFill>
              </a:rPr>
              <a:t>Spesso i ragazzi </a:t>
            </a:r>
            <a:r>
              <a:rPr lang="it-IT" dirty="0" smtClean="0"/>
              <a:t>affrontano cambiamenti imbarazzanti nel corso della pubertà. Ad esempio, possono avere erezioni immotivate e le loro voci possono cambiare tono mentre parlano.</a:t>
            </a:r>
            <a:endParaRPr lang="it-IT" sz="3200" dirty="0" smtClean="0"/>
          </a:p>
          <a:p>
            <a:pPr marL="0" lvl="1" algn="just"/>
            <a:r>
              <a:rPr lang="it-IT" b="1" dirty="0" smtClean="0">
                <a:solidFill>
                  <a:srgbClr val="FF0000"/>
                </a:solidFill>
              </a:rPr>
              <a:t>Potresti avere la tentazione </a:t>
            </a:r>
            <a:r>
              <a:rPr lang="it-IT" dirty="0" smtClean="0"/>
              <a:t>di prendere in giro i tuoi compagni di classe che attraversano la pubertà, ma cerca invece di essere comprensiva. </a:t>
            </a:r>
          </a:p>
          <a:p>
            <a:pPr marL="0" lvl="1" algn="just"/>
            <a:r>
              <a:rPr lang="it-IT" b="1" dirty="0" smtClean="0">
                <a:solidFill>
                  <a:srgbClr val="FF0000"/>
                </a:solidFill>
              </a:rPr>
              <a:t>Anche il tuo corpo si sta trasformando </a:t>
            </a:r>
            <a:r>
              <a:rPr lang="it-IT" dirty="0" smtClean="0"/>
              <a:t>e non vorresti essere presa in giro per quel motivo. Evita di schernire i ragazzi di classe tua in merito ai problemi più comuni associati all'adolescenza.</a:t>
            </a:r>
            <a:endParaRPr lang="it-IT" sz="3200" dirty="0"/>
          </a:p>
        </p:txBody>
      </p:sp>
      <p:sp>
        <p:nvSpPr>
          <p:cNvPr id="6" name="Segnaposto data 5"/>
          <p:cNvSpPr>
            <a:spLocks noGrp="1"/>
          </p:cNvSpPr>
          <p:nvPr>
            <p:ph type="dt" sz="half" idx="10"/>
          </p:nvPr>
        </p:nvSpPr>
        <p:spPr/>
        <p:txBody>
          <a:bodyPr/>
          <a:lstStyle/>
          <a:p>
            <a:fld id="{19FC470D-D6E2-4B24-A9A7-65949271AA7C}"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31</a:t>
            </a:fld>
            <a:endParaRPr lang="it-IT" dirty="0"/>
          </a:p>
        </p:txBody>
      </p:sp>
      <p:sp>
        <p:nvSpPr>
          <p:cNvPr id="9" name="CasellaDiTesto 8"/>
          <p:cNvSpPr txBox="1"/>
          <p:nvPr/>
        </p:nvSpPr>
        <p:spPr>
          <a:xfrm>
            <a:off x="251520" y="980728"/>
            <a:ext cx="8640960" cy="461665"/>
          </a:xfrm>
          <a:prstGeom prst="rect">
            <a:avLst/>
          </a:prstGeom>
          <a:noFill/>
        </p:spPr>
        <p:txBody>
          <a:bodyPr wrap="square" rtlCol="0">
            <a:spAutoFit/>
          </a:bodyPr>
          <a:lstStyle/>
          <a:p>
            <a:pPr algn="ctr"/>
            <a:r>
              <a:rPr lang="it-IT" sz="2400" b="1" dirty="0" smtClean="0">
                <a:solidFill>
                  <a:srgbClr val="0070C0"/>
                </a:solidFill>
              </a:rPr>
              <a:t>Ricorda che i ragazzi adolescenti sono insicuri</a:t>
            </a:r>
            <a:endParaRPr lang="it-IT" sz="2400" dirty="0">
              <a:solidFill>
                <a:srgbClr val="0070C0"/>
              </a:solidFill>
            </a:endParaRPr>
          </a:p>
        </p:txBody>
      </p:sp>
      <p:pic>
        <p:nvPicPr>
          <p:cNvPr id="2050" name="Picture 2" descr="C:\Users\Master\Desktop\Maschi\m2.jpg"/>
          <p:cNvPicPr>
            <a:picLocks noChangeAspect="1" noChangeArrowheads="1"/>
          </p:cNvPicPr>
          <p:nvPr/>
        </p:nvPicPr>
        <p:blipFill>
          <a:blip r:embed="rId2" cstate="print"/>
          <a:srcRect/>
          <a:stretch>
            <a:fillRect/>
          </a:stretch>
        </p:blipFill>
        <p:spPr bwMode="auto">
          <a:xfrm>
            <a:off x="3347864" y="4869160"/>
            <a:ext cx="2239144" cy="1679358"/>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blinds(horizontal)">
                                      <p:cBhvr>
                                        <p:cTn id="16" dur="5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p:cTn id="28"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p:cTn id="35"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36"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7" dur="10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 calcmode="lin" valueType="num">
                                      <p:cBhvr>
                                        <p:cTn id="42"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43"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44"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04664"/>
            <a:ext cx="8784976" cy="598218"/>
          </a:xfrm>
        </p:spPr>
        <p:txBody>
          <a:bodyPr>
            <a:noAutofit/>
          </a:bodyPr>
          <a:lstStyle/>
          <a:p>
            <a:pPr algn="ctr"/>
            <a:r>
              <a:rPr lang="it-IT" sz="3200" b="1" dirty="0" smtClean="0">
                <a:solidFill>
                  <a:srgbClr val="FF0000"/>
                </a:solidFill>
              </a:rPr>
              <a:t>Come capire gli adolescenti maschi</a:t>
            </a:r>
            <a:endParaRPr lang="it-IT" sz="3200" b="1" dirty="0">
              <a:solidFill>
                <a:srgbClr val="FF0000"/>
              </a:solidFill>
            </a:endParaRPr>
          </a:p>
        </p:txBody>
      </p:sp>
      <p:sp>
        <p:nvSpPr>
          <p:cNvPr id="4" name="CasellaDiTesto 3"/>
          <p:cNvSpPr txBox="1"/>
          <p:nvPr/>
        </p:nvSpPr>
        <p:spPr>
          <a:xfrm>
            <a:off x="323528" y="1628800"/>
            <a:ext cx="8496944" cy="3139321"/>
          </a:xfrm>
          <a:prstGeom prst="rect">
            <a:avLst/>
          </a:prstGeom>
          <a:solidFill>
            <a:srgbClr val="FFFF00"/>
          </a:solidFill>
          <a:ln w="25400">
            <a:solidFill>
              <a:schemeClr val="accent1"/>
            </a:solidFill>
          </a:ln>
        </p:spPr>
        <p:txBody>
          <a:bodyPr wrap="square" rtlCol="0">
            <a:spAutoFit/>
          </a:bodyPr>
          <a:lstStyle/>
          <a:p>
            <a:pPr algn="just"/>
            <a:r>
              <a:rPr lang="it-IT" b="1" dirty="0" smtClean="0">
                <a:solidFill>
                  <a:srgbClr val="FF0000"/>
                </a:solidFill>
              </a:rPr>
              <a:t>Potresti pensare che la tua esperienza </a:t>
            </a:r>
            <a:r>
              <a:rPr lang="it-IT" dirty="0" smtClean="0"/>
              <a:t>sia completamente diversa da quella dei ragazzi, ma in realtà ci sono molte cose in comune. Riuscirai a capire meglio i maschi della tua età se riesci a individuare quei cambiamenti che attraversate in maniera simile.</a:t>
            </a:r>
            <a:endParaRPr lang="it-IT" sz="3200" dirty="0" smtClean="0"/>
          </a:p>
          <a:p>
            <a:pPr marL="0" lvl="1" algn="just"/>
            <a:r>
              <a:rPr lang="it-IT" b="1" dirty="0" smtClean="0">
                <a:solidFill>
                  <a:srgbClr val="FF0000"/>
                </a:solidFill>
              </a:rPr>
              <a:t>Come capita a te</a:t>
            </a:r>
            <a:r>
              <a:rPr lang="it-IT" dirty="0" smtClean="0"/>
              <a:t>, anche i ragazzi iniziano ad avere peli sotto le ascelle e nella zona del pube.</a:t>
            </a:r>
            <a:endParaRPr lang="it-IT" sz="3200" dirty="0" smtClean="0"/>
          </a:p>
          <a:p>
            <a:pPr marL="0" lvl="1" algn="just"/>
            <a:r>
              <a:rPr lang="it-IT" b="1" dirty="0" smtClean="0">
                <a:solidFill>
                  <a:srgbClr val="FF0000"/>
                </a:solidFill>
              </a:rPr>
              <a:t>Anche i ragazzi soffrono di sbalzi d'umore</a:t>
            </a:r>
            <a:r>
              <a:rPr lang="it-IT" dirty="0" smtClean="0"/>
              <a:t>, di sensazioni di rabbia e frustrazione a causa dei cambiamenti ormonali. Inoltre, gli ormoni possono provocare oscillazioni repentine dei livelli di energia.</a:t>
            </a:r>
            <a:endParaRPr lang="it-IT" sz="3200" dirty="0" smtClean="0"/>
          </a:p>
          <a:p>
            <a:pPr marL="0" lvl="1" algn="just"/>
            <a:r>
              <a:rPr lang="it-IT" b="1" dirty="0" smtClean="0">
                <a:solidFill>
                  <a:srgbClr val="FF0000"/>
                </a:solidFill>
              </a:rPr>
              <a:t>Potresti notare </a:t>
            </a:r>
            <a:r>
              <a:rPr lang="it-IT" dirty="0" smtClean="0"/>
              <a:t>che l'atteggiamento delle persone nei tuoi confronti cambia quando cresci. Ti vedranno più adulta e potrebbero trattarti in modo diverso. Lo stesso capita ai ragazzi che attraversano la pubertà.</a:t>
            </a:r>
            <a:endParaRPr lang="it-IT" sz="3200" dirty="0"/>
          </a:p>
        </p:txBody>
      </p:sp>
      <p:sp>
        <p:nvSpPr>
          <p:cNvPr id="6" name="Segnaposto data 5"/>
          <p:cNvSpPr>
            <a:spLocks noGrp="1"/>
          </p:cNvSpPr>
          <p:nvPr>
            <p:ph type="dt" sz="half" idx="10"/>
          </p:nvPr>
        </p:nvSpPr>
        <p:spPr/>
        <p:txBody>
          <a:bodyPr/>
          <a:lstStyle/>
          <a:p>
            <a:fld id="{CCAF456C-0D5C-41C4-BB0F-000A18EF33D4}"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32</a:t>
            </a:fld>
            <a:endParaRPr lang="it-IT" dirty="0"/>
          </a:p>
        </p:txBody>
      </p:sp>
      <p:sp>
        <p:nvSpPr>
          <p:cNvPr id="9" name="CasellaDiTesto 8"/>
          <p:cNvSpPr txBox="1"/>
          <p:nvPr/>
        </p:nvSpPr>
        <p:spPr>
          <a:xfrm>
            <a:off x="251520" y="980728"/>
            <a:ext cx="8640960" cy="461665"/>
          </a:xfrm>
          <a:prstGeom prst="rect">
            <a:avLst/>
          </a:prstGeom>
          <a:noFill/>
        </p:spPr>
        <p:txBody>
          <a:bodyPr wrap="square" rtlCol="0">
            <a:spAutoFit/>
          </a:bodyPr>
          <a:lstStyle/>
          <a:p>
            <a:pPr algn="ctr"/>
            <a:r>
              <a:rPr lang="it-IT" sz="2400" b="1" dirty="0" smtClean="0">
                <a:solidFill>
                  <a:srgbClr val="0070C0"/>
                </a:solidFill>
              </a:rPr>
              <a:t>Cerca elementi in comune</a:t>
            </a:r>
            <a:endParaRPr lang="it-IT" sz="2400" dirty="0">
              <a:solidFill>
                <a:srgbClr val="0070C0"/>
              </a:solidFill>
            </a:endParaRPr>
          </a:p>
        </p:txBody>
      </p:sp>
      <p:pic>
        <p:nvPicPr>
          <p:cNvPr id="3074" name="Picture 2" descr="C:\Users\Master\Desktop\Maschi\m3.jpg"/>
          <p:cNvPicPr>
            <a:picLocks noChangeAspect="1" noChangeArrowheads="1"/>
          </p:cNvPicPr>
          <p:nvPr/>
        </p:nvPicPr>
        <p:blipFill>
          <a:blip r:embed="rId2" cstate="print"/>
          <a:srcRect/>
          <a:stretch>
            <a:fillRect/>
          </a:stretch>
        </p:blipFill>
        <p:spPr bwMode="auto">
          <a:xfrm>
            <a:off x="3347864" y="4941168"/>
            <a:ext cx="2239144" cy="1679358"/>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blinds(horizontal)">
                                      <p:cBhvr>
                                        <p:cTn id="16" dur="5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p:cTn id="28"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p:cTn id="35"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36"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7" dur="10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 calcmode="lin" valueType="num">
                                      <p:cBhvr>
                                        <p:cTn id="42"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43"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44"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260648"/>
            <a:ext cx="8784976" cy="598218"/>
          </a:xfrm>
        </p:spPr>
        <p:txBody>
          <a:bodyPr>
            <a:noAutofit/>
          </a:bodyPr>
          <a:lstStyle/>
          <a:p>
            <a:pPr algn="ctr"/>
            <a:r>
              <a:rPr lang="it-IT" sz="3200" b="1" dirty="0" smtClean="0">
                <a:solidFill>
                  <a:srgbClr val="FF0000"/>
                </a:solidFill>
              </a:rPr>
              <a:t>Come capire gli adolescenti maschi</a:t>
            </a:r>
            <a:endParaRPr lang="it-IT" sz="3200" b="1" dirty="0">
              <a:solidFill>
                <a:srgbClr val="FF0000"/>
              </a:solidFill>
            </a:endParaRPr>
          </a:p>
        </p:txBody>
      </p:sp>
      <p:sp>
        <p:nvSpPr>
          <p:cNvPr id="4" name="CasellaDiTesto 3"/>
          <p:cNvSpPr txBox="1"/>
          <p:nvPr/>
        </p:nvSpPr>
        <p:spPr>
          <a:xfrm>
            <a:off x="323528" y="1628800"/>
            <a:ext cx="8496944" cy="2862322"/>
          </a:xfrm>
          <a:prstGeom prst="rect">
            <a:avLst/>
          </a:prstGeom>
          <a:solidFill>
            <a:srgbClr val="FFFF00"/>
          </a:solidFill>
          <a:ln w="25400">
            <a:solidFill>
              <a:schemeClr val="accent1"/>
            </a:solidFill>
          </a:ln>
        </p:spPr>
        <p:txBody>
          <a:bodyPr wrap="square" rtlCol="0">
            <a:spAutoFit/>
          </a:bodyPr>
          <a:lstStyle/>
          <a:p>
            <a:pPr algn="just"/>
            <a:r>
              <a:rPr lang="it-IT" b="1" dirty="0" smtClean="0">
                <a:solidFill>
                  <a:srgbClr val="FF0000"/>
                </a:solidFill>
              </a:rPr>
              <a:t>Spesso gli adolescenti si sentono in imbarazzo </a:t>
            </a:r>
            <a:r>
              <a:rPr lang="it-IT" dirty="0" smtClean="0"/>
              <a:t>quando provano interesse per le ragazze per la prima volta. Potrebbero tenere un atteggiamento più distaccato nei tuoi confronti perché si sentono insicuri, oppure perché cercano di far capire ai loro amici che sono la loro priorità. Prova a essere comprensiva. </a:t>
            </a:r>
          </a:p>
          <a:p>
            <a:pPr algn="just"/>
            <a:r>
              <a:rPr lang="it-IT" b="1" dirty="0" smtClean="0">
                <a:solidFill>
                  <a:srgbClr val="FF0000"/>
                </a:solidFill>
              </a:rPr>
              <a:t>Se stai frequentando un ragazzo adolescente</a:t>
            </a:r>
            <a:r>
              <a:rPr lang="it-IT" dirty="0" smtClean="0"/>
              <a:t>, lascia che dedichi un po' di tempo ai suoi amici.</a:t>
            </a:r>
            <a:endParaRPr lang="it-IT" sz="3200" dirty="0" smtClean="0"/>
          </a:p>
          <a:p>
            <a:pPr marL="0" lvl="1" algn="just"/>
            <a:r>
              <a:rPr lang="it-IT" b="1" dirty="0" smtClean="0">
                <a:solidFill>
                  <a:srgbClr val="FF0000"/>
                </a:solidFill>
              </a:rPr>
              <a:t>Non dovresti accettare </a:t>
            </a:r>
            <a:r>
              <a:rPr lang="it-IT" dirty="0" smtClean="0"/>
              <a:t>le mancanze di rispetto. Se un ragazzo ti tratta decisamente male davanti ai suoi amici, dovresti dirgli che non accetti quel tipo di comportamento. </a:t>
            </a:r>
          </a:p>
          <a:p>
            <a:pPr marL="0" lvl="1" algn="just"/>
            <a:r>
              <a:rPr lang="it-IT" b="1" dirty="0" smtClean="0">
                <a:solidFill>
                  <a:srgbClr val="FF0000"/>
                </a:solidFill>
              </a:rPr>
              <a:t>Puoi dire: </a:t>
            </a:r>
            <a:r>
              <a:rPr lang="it-IT" dirty="0" smtClean="0"/>
              <a:t>"Capisco che desideri fare bella figura davanti ai tuoi amici, ma non hai il diritto di prendermi in giro“. </a:t>
            </a:r>
            <a:endParaRPr lang="it-IT" sz="3200" dirty="0"/>
          </a:p>
        </p:txBody>
      </p:sp>
      <p:sp>
        <p:nvSpPr>
          <p:cNvPr id="6" name="Segnaposto data 5"/>
          <p:cNvSpPr>
            <a:spLocks noGrp="1"/>
          </p:cNvSpPr>
          <p:nvPr>
            <p:ph type="dt" sz="half" idx="10"/>
          </p:nvPr>
        </p:nvSpPr>
        <p:spPr/>
        <p:txBody>
          <a:bodyPr/>
          <a:lstStyle/>
          <a:p>
            <a:fld id="{9B3E95E4-FCE6-4051-AAF9-40C0BBAD0BFC}"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33</a:t>
            </a:fld>
            <a:endParaRPr lang="it-IT" dirty="0"/>
          </a:p>
        </p:txBody>
      </p:sp>
      <p:sp>
        <p:nvSpPr>
          <p:cNvPr id="9" name="CasellaDiTesto 8"/>
          <p:cNvSpPr txBox="1"/>
          <p:nvPr/>
        </p:nvSpPr>
        <p:spPr>
          <a:xfrm>
            <a:off x="251520" y="836712"/>
            <a:ext cx="8640960" cy="830997"/>
          </a:xfrm>
          <a:prstGeom prst="rect">
            <a:avLst/>
          </a:prstGeom>
          <a:noFill/>
        </p:spPr>
        <p:txBody>
          <a:bodyPr wrap="square" rtlCol="0">
            <a:spAutoFit/>
          </a:bodyPr>
          <a:lstStyle/>
          <a:p>
            <a:pPr algn="ctr"/>
            <a:r>
              <a:rPr lang="it-IT" sz="2400" b="1" dirty="0" smtClean="0">
                <a:solidFill>
                  <a:srgbClr val="0070C0"/>
                </a:solidFill>
              </a:rPr>
              <a:t>Accetta che i ragazzi inizieranno a comportarsi </a:t>
            </a:r>
          </a:p>
          <a:p>
            <a:pPr algn="ctr"/>
            <a:r>
              <a:rPr lang="it-IT" sz="2400" b="1" dirty="0" smtClean="0">
                <a:solidFill>
                  <a:srgbClr val="0070C0"/>
                </a:solidFill>
              </a:rPr>
              <a:t>in modo diverso in presenza degli amici</a:t>
            </a:r>
            <a:r>
              <a:rPr lang="it-IT" dirty="0" smtClean="0"/>
              <a:t> </a:t>
            </a:r>
            <a:endParaRPr lang="it-IT" dirty="0">
              <a:solidFill>
                <a:srgbClr val="0070C0"/>
              </a:solidFill>
            </a:endParaRPr>
          </a:p>
        </p:txBody>
      </p:sp>
      <p:pic>
        <p:nvPicPr>
          <p:cNvPr id="4098" name="Picture 2" descr="C:\Users\Master\Desktop\Maschi\m4.jpg"/>
          <p:cNvPicPr>
            <a:picLocks noChangeAspect="1" noChangeArrowheads="1"/>
          </p:cNvPicPr>
          <p:nvPr/>
        </p:nvPicPr>
        <p:blipFill>
          <a:blip r:embed="rId2" cstate="print"/>
          <a:srcRect/>
          <a:stretch>
            <a:fillRect/>
          </a:stretch>
        </p:blipFill>
        <p:spPr bwMode="auto">
          <a:xfrm>
            <a:off x="3203848" y="4581128"/>
            <a:ext cx="2743200" cy="2057400"/>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blinds(horizontal)">
                                      <p:cBhvr>
                                        <p:cTn id="16" dur="500"/>
                                        <p:tgtEl>
                                          <p:spTgt spid="409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p:cTn id="28"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p:cTn id="35"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36"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7" dur="10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 calcmode="lin" valueType="num">
                                      <p:cBhvr>
                                        <p:cTn id="42"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43"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44"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04664"/>
            <a:ext cx="8784976" cy="598218"/>
          </a:xfrm>
        </p:spPr>
        <p:txBody>
          <a:bodyPr>
            <a:noAutofit/>
          </a:bodyPr>
          <a:lstStyle/>
          <a:p>
            <a:pPr algn="ctr"/>
            <a:r>
              <a:rPr lang="it-IT" sz="3200" b="1" dirty="0" smtClean="0">
                <a:solidFill>
                  <a:srgbClr val="FF0000"/>
                </a:solidFill>
              </a:rPr>
              <a:t>Come capire gli adolescenti maschi</a:t>
            </a:r>
            <a:endParaRPr lang="it-IT" sz="3200" b="1" dirty="0">
              <a:solidFill>
                <a:srgbClr val="FF0000"/>
              </a:solidFill>
            </a:endParaRPr>
          </a:p>
        </p:txBody>
      </p:sp>
      <p:sp>
        <p:nvSpPr>
          <p:cNvPr id="4" name="CasellaDiTesto 3"/>
          <p:cNvSpPr txBox="1"/>
          <p:nvPr/>
        </p:nvSpPr>
        <p:spPr>
          <a:xfrm>
            <a:off x="323528" y="1628800"/>
            <a:ext cx="8496944" cy="2031325"/>
          </a:xfrm>
          <a:prstGeom prst="rect">
            <a:avLst/>
          </a:prstGeom>
          <a:solidFill>
            <a:srgbClr val="FFFF00"/>
          </a:solidFill>
          <a:ln w="25400">
            <a:solidFill>
              <a:schemeClr val="accent1"/>
            </a:solidFill>
          </a:ln>
        </p:spPr>
        <p:txBody>
          <a:bodyPr wrap="square" rtlCol="0">
            <a:spAutoFit/>
          </a:bodyPr>
          <a:lstStyle/>
          <a:p>
            <a:pPr algn="just"/>
            <a:r>
              <a:rPr lang="it-IT" b="1" dirty="0" smtClean="0">
                <a:solidFill>
                  <a:srgbClr val="FF0000"/>
                </a:solidFill>
              </a:rPr>
              <a:t>Spesso, </a:t>
            </a:r>
            <a:r>
              <a:rPr lang="it-IT" dirty="0" smtClean="0"/>
              <a:t>il modo migliore per capire una persona è parlarle. Parlare con un ragazzo può spaventarti, ma ti aiuterà quasi sempre a comprenderlo meglio. Cerca di essere coraggiosa e di dialogare con gli adolescenti della tua età.</a:t>
            </a:r>
            <a:endParaRPr lang="it-IT" sz="3200" dirty="0" smtClean="0"/>
          </a:p>
          <a:p>
            <a:pPr marL="0" lvl="1" algn="just"/>
            <a:r>
              <a:rPr lang="it-IT" b="1" dirty="0" smtClean="0">
                <a:solidFill>
                  <a:srgbClr val="FF0000"/>
                </a:solidFill>
              </a:rPr>
              <a:t>Poni domande specifiche </a:t>
            </a:r>
            <a:r>
              <a:rPr lang="it-IT" dirty="0" smtClean="0"/>
              <a:t>sugli hobby, sulla famiglia e sulle materie preferite. Ad esempio: "Hai un buon rapporto con i tuoi fratelli?"</a:t>
            </a:r>
            <a:endParaRPr lang="it-IT" sz="3200" dirty="0" smtClean="0"/>
          </a:p>
          <a:p>
            <a:pPr marL="0" lvl="1" algn="just"/>
            <a:r>
              <a:rPr lang="it-IT" b="1" dirty="0" smtClean="0">
                <a:solidFill>
                  <a:srgbClr val="FF0000"/>
                </a:solidFill>
              </a:rPr>
              <a:t>Se non sai come avviare il dialogo</a:t>
            </a:r>
            <a:r>
              <a:rPr lang="it-IT" dirty="0" smtClean="0"/>
              <a:t>, fai un commento sull'ambiente circostante o su un avvenimento recente. Ad esempio: "Come ti è sembrata l'ultima assemblea di istituto?"</a:t>
            </a:r>
            <a:endParaRPr lang="it-IT" sz="3200" dirty="0"/>
          </a:p>
        </p:txBody>
      </p:sp>
      <p:sp>
        <p:nvSpPr>
          <p:cNvPr id="6" name="Segnaposto data 5"/>
          <p:cNvSpPr>
            <a:spLocks noGrp="1"/>
          </p:cNvSpPr>
          <p:nvPr>
            <p:ph type="dt" sz="half" idx="10"/>
          </p:nvPr>
        </p:nvSpPr>
        <p:spPr/>
        <p:txBody>
          <a:bodyPr/>
          <a:lstStyle/>
          <a:p>
            <a:fld id="{7B2735FF-0C23-41AB-B84C-FD5BC8818328}"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34</a:t>
            </a:fld>
            <a:endParaRPr lang="it-IT" dirty="0"/>
          </a:p>
        </p:txBody>
      </p:sp>
      <p:sp>
        <p:nvSpPr>
          <p:cNvPr id="9" name="CasellaDiTesto 8"/>
          <p:cNvSpPr txBox="1"/>
          <p:nvPr/>
        </p:nvSpPr>
        <p:spPr>
          <a:xfrm>
            <a:off x="251520" y="980728"/>
            <a:ext cx="8640960" cy="461665"/>
          </a:xfrm>
          <a:prstGeom prst="rect">
            <a:avLst/>
          </a:prstGeom>
          <a:noFill/>
        </p:spPr>
        <p:txBody>
          <a:bodyPr wrap="square" rtlCol="0">
            <a:spAutoFit/>
          </a:bodyPr>
          <a:lstStyle/>
          <a:p>
            <a:pPr algn="ctr"/>
            <a:r>
              <a:rPr lang="it-IT" sz="2400" b="1" dirty="0" smtClean="0">
                <a:solidFill>
                  <a:srgbClr val="0070C0"/>
                </a:solidFill>
              </a:rPr>
              <a:t>Impara a fare conversazione</a:t>
            </a:r>
            <a:endParaRPr lang="it-IT" sz="2400" dirty="0">
              <a:solidFill>
                <a:srgbClr val="0070C0"/>
              </a:solidFill>
            </a:endParaRPr>
          </a:p>
        </p:txBody>
      </p:sp>
      <p:pic>
        <p:nvPicPr>
          <p:cNvPr id="5122" name="Picture 2" descr="C:\Users\Master\Desktop\Maschi\m5.jpg"/>
          <p:cNvPicPr>
            <a:picLocks noChangeAspect="1" noChangeArrowheads="1"/>
          </p:cNvPicPr>
          <p:nvPr/>
        </p:nvPicPr>
        <p:blipFill>
          <a:blip r:embed="rId2" cstate="print"/>
          <a:srcRect/>
          <a:stretch>
            <a:fillRect/>
          </a:stretch>
        </p:blipFill>
        <p:spPr bwMode="auto">
          <a:xfrm>
            <a:off x="2771800" y="3789040"/>
            <a:ext cx="3648405" cy="2736304"/>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blinds(horizontal)">
                                      <p:cBhvr>
                                        <p:cTn id="16" dur="500"/>
                                        <p:tgtEl>
                                          <p:spTgt spid="512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p:cTn id="28"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p:cTn id="35"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36"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04664"/>
            <a:ext cx="8784976" cy="598218"/>
          </a:xfrm>
        </p:spPr>
        <p:txBody>
          <a:bodyPr>
            <a:noAutofit/>
          </a:bodyPr>
          <a:lstStyle/>
          <a:p>
            <a:pPr algn="ctr"/>
            <a:r>
              <a:rPr lang="it-IT" sz="3200" b="1" dirty="0" smtClean="0">
                <a:solidFill>
                  <a:srgbClr val="FF0000"/>
                </a:solidFill>
              </a:rPr>
              <a:t>Come capire gli adolescenti maschi</a:t>
            </a:r>
            <a:endParaRPr lang="it-IT" sz="3200" b="1" dirty="0">
              <a:solidFill>
                <a:srgbClr val="FF0000"/>
              </a:solidFill>
            </a:endParaRPr>
          </a:p>
        </p:txBody>
      </p:sp>
      <p:sp>
        <p:nvSpPr>
          <p:cNvPr id="4" name="CasellaDiTesto 3"/>
          <p:cNvSpPr txBox="1"/>
          <p:nvPr/>
        </p:nvSpPr>
        <p:spPr>
          <a:xfrm>
            <a:off x="323528" y="1628800"/>
            <a:ext cx="8496944" cy="2585323"/>
          </a:xfrm>
          <a:prstGeom prst="rect">
            <a:avLst/>
          </a:prstGeom>
          <a:solidFill>
            <a:srgbClr val="FFFF00"/>
          </a:solidFill>
          <a:ln w="25400">
            <a:solidFill>
              <a:schemeClr val="accent1"/>
            </a:solidFill>
          </a:ln>
        </p:spPr>
        <p:txBody>
          <a:bodyPr wrap="square" rtlCol="0">
            <a:spAutoFit/>
          </a:bodyPr>
          <a:lstStyle/>
          <a:p>
            <a:pPr algn="just"/>
            <a:r>
              <a:rPr lang="it-IT" b="1" dirty="0" smtClean="0">
                <a:solidFill>
                  <a:srgbClr val="FF0000"/>
                </a:solidFill>
              </a:rPr>
              <a:t>E’ importante </a:t>
            </a:r>
            <a:r>
              <a:rPr lang="it-IT" dirty="0" smtClean="0"/>
              <a:t>sapere quando devi farti rispettare. Se un ragazzo ti prende sempre in giro e ti fa sentire a disagio, hai tutto il diritto di dirgli che il suo atteggiamento non è accettabile.</a:t>
            </a:r>
            <a:endParaRPr lang="it-IT" sz="3200" dirty="0" smtClean="0"/>
          </a:p>
          <a:p>
            <a:pPr marL="0" lvl="1" algn="just"/>
            <a:r>
              <a:rPr lang="it-IT" b="1" dirty="0" smtClean="0">
                <a:solidFill>
                  <a:srgbClr val="FF0000"/>
                </a:solidFill>
              </a:rPr>
              <a:t>Hai il diritto di esprimere </a:t>
            </a:r>
            <a:r>
              <a:rPr lang="it-IT" dirty="0" smtClean="0"/>
              <a:t>le tue emozioni ai ragazzi. Se un adolescente ti fa sentire a disagio, diglielo chiaramente. Anche se cerchi di piacergli, non dovresti sacrificare i tuoi sentimenti per fare buona impressione.</a:t>
            </a:r>
            <a:endParaRPr lang="it-IT" sz="3200" dirty="0" smtClean="0"/>
          </a:p>
          <a:p>
            <a:pPr marL="0" lvl="1" algn="just"/>
            <a:r>
              <a:rPr lang="it-IT" b="1" dirty="0" smtClean="0">
                <a:solidFill>
                  <a:srgbClr val="FF0000"/>
                </a:solidFill>
              </a:rPr>
              <a:t>Prova a dire qualcosa </a:t>
            </a:r>
            <a:r>
              <a:rPr lang="it-IT" dirty="0" smtClean="0"/>
              <a:t>al ragazzo che ti infastidisce, come "Non mi piace quando fai dei commenti sul mio corpo, mi metti a disagio". Se le prese in giro non si fermano, chiedi aiuto a un adulto, ad esempio all'insegnante.</a:t>
            </a:r>
            <a:endParaRPr lang="it-IT" sz="3200" dirty="0"/>
          </a:p>
        </p:txBody>
      </p:sp>
      <p:sp>
        <p:nvSpPr>
          <p:cNvPr id="6" name="Segnaposto data 5"/>
          <p:cNvSpPr>
            <a:spLocks noGrp="1"/>
          </p:cNvSpPr>
          <p:nvPr>
            <p:ph type="dt" sz="half" idx="10"/>
          </p:nvPr>
        </p:nvSpPr>
        <p:spPr/>
        <p:txBody>
          <a:bodyPr/>
          <a:lstStyle/>
          <a:p>
            <a:fld id="{B2FC7B8B-49B9-4CC4-ACDC-4376EE4BBF6E}"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35</a:t>
            </a:fld>
            <a:endParaRPr lang="it-IT" dirty="0"/>
          </a:p>
        </p:txBody>
      </p:sp>
      <p:sp>
        <p:nvSpPr>
          <p:cNvPr id="9" name="CasellaDiTesto 8"/>
          <p:cNvSpPr txBox="1"/>
          <p:nvPr/>
        </p:nvSpPr>
        <p:spPr>
          <a:xfrm>
            <a:off x="251520" y="980728"/>
            <a:ext cx="8640960" cy="461665"/>
          </a:xfrm>
          <a:prstGeom prst="rect">
            <a:avLst/>
          </a:prstGeom>
          <a:noFill/>
        </p:spPr>
        <p:txBody>
          <a:bodyPr wrap="square" rtlCol="0">
            <a:spAutoFit/>
          </a:bodyPr>
          <a:lstStyle/>
          <a:p>
            <a:pPr algn="ctr"/>
            <a:r>
              <a:rPr lang="it-IT" sz="2400" b="1" dirty="0" smtClean="0">
                <a:solidFill>
                  <a:srgbClr val="0070C0"/>
                </a:solidFill>
              </a:rPr>
              <a:t>Fatti valere se necessario</a:t>
            </a:r>
            <a:endParaRPr lang="it-IT" sz="2400" dirty="0">
              <a:solidFill>
                <a:srgbClr val="0070C0"/>
              </a:solidFill>
            </a:endParaRPr>
          </a:p>
        </p:txBody>
      </p:sp>
      <p:pic>
        <p:nvPicPr>
          <p:cNvPr id="12291" name="Picture 3" descr="C:\Users\Master\Desktop\Maschi\m11.jpg"/>
          <p:cNvPicPr>
            <a:picLocks noChangeAspect="1" noChangeArrowheads="1"/>
          </p:cNvPicPr>
          <p:nvPr/>
        </p:nvPicPr>
        <p:blipFill>
          <a:blip r:embed="rId2" cstate="print"/>
          <a:srcRect/>
          <a:stretch>
            <a:fillRect/>
          </a:stretch>
        </p:blipFill>
        <p:spPr bwMode="auto">
          <a:xfrm>
            <a:off x="3131840" y="4365104"/>
            <a:ext cx="2880320" cy="2160240"/>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2291"/>
                                        </p:tgtEl>
                                        <p:attrNameLst>
                                          <p:attrName>style.visibility</p:attrName>
                                        </p:attrNameLst>
                                      </p:cBhvr>
                                      <p:to>
                                        <p:strVal val="visible"/>
                                      </p:to>
                                    </p:set>
                                    <p:animEffect transition="in" filter="blinds(horizontal)">
                                      <p:cBhvr>
                                        <p:cTn id="16" dur="500"/>
                                        <p:tgtEl>
                                          <p:spTgt spid="12291"/>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p:cTn id="28"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p:cTn id="35"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36"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04664"/>
            <a:ext cx="8784976" cy="598218"/>
          </a:xfrm>
        </p:spPr>
        <p:txBody>
          <a:bodyPr>
            <a:noAutofit/>
          </a:bodyPr>
          <a:lstStyle/>
          <a:p>
            <a:pPr algn="ctr"/>
            <a:r>
              <a:rPr lang="it-IT" sz="3200" b="1" dirty="0" smtClean="0">
                <a:solidFill>
                  <a:srgbClr val="FF0000"/>
                </a:solidFill>
              </a:rPr>
              <a:t>Come capire gli adolescenti maschi</a:t>
            </a:r>
            <a:endParaRPr lang="it-IT" sz="3200" b="1" dirty="0">
              <a:solidFill>
                <a:srgbClr val="FF0000"/>
              </a:solidFill>
            </a:endParaRPr>
          </a:p>
        </p:txBody>
      </p:sp>
      <p:sp>
        <p:nvSpPr>
          <p:cNvPr id="4" name="CasellaDiTesto 3"/>
          <p:cNvSpPr txBox="1"/>
          <p:nvPr/>
        </p:nvSpPr>
        <p:spPr>
          <a:xfrm>
            <a:off x="323528" y="1628800"/>
            <a:ext cx="8496944" cy="3139321"/>
          </a:xfrm>
          <a:prstGeom prst="rect">
            <a:avLst/>
          </a:prstGeom>
          <a:solidFill>
            <a:srgbClr val="FFFF00"/>
          </a:solidFill>
          <a:ln w="25400">
            <a:solidFill>
              <a:schemeClr val="accent1"/>
            </a:solidFill>
          </a:ln>
        </p:spPr>
        <p:txBody>
          <a:bodyPr wrap="square" rtlCol="0">
            <a:spAutoFit/>
          </a:bodyPr>
          <a:lstStyle/>
          <a:p>
            <a:pPr algn="just"/>
            <a:r>
              <a:rPr lang="it-IT" b="1" dirty="0" smtClean="0">
                <a:solidFill>
                  <a:srgbClr val="FF0000"/>
                </a:solidFill>
              </a:rPr>
              <a:t>È facile provare frustrazione </a:t>
            </a:r>
            <a:r>
              <a:rPr lang="it-IT" dirty="0" smtClean="0"/>
              <a:t>nei confronti di un figlio adolescente, specialmente se si comporta male o si ribella in altro modo. </a:t>
            </a:r>
          </a:p>
          <a:p>
            <a:pPr algn="just"/>
            <a:r>
              <a:rPr lang="it-IT" b="1" dirty="0" smtClean="0">
                <a:solidFill>
                  <a:srgbClr val="FF0000"/>
                </a:solidFill>
              </a:rPr>
              <a:t>Ricorda, i ragazzi sono molto insicuri </a:t>
            </a:r>
            <a:r>
              <a:rPr lang="it-IT" dirty="0" smtClean="0"/>
              <a:t>e preoccupati dal loro aspetto. Cercano anche di formare la propria identità e per questo hanno la tendenza a ribellarsi o essere difficili. </a:t>
            </a:r>
          </a:p>
          <a:p>
            <a:pPr algn="just"/>
            <a:r>
              <a:rPr lang="it-IT" b="1" dirty="0" smtClean="0">
                <a:solidFill>
                  <a:srgbClr val="FF0000"/>
                </a:solidFill>
              </a:rPr>
              <a:t>Se tutto questo non bastasse</a:t>
            </a:r>
            <a:r>
              <a:rPr lang="it-IT" dirty="0" smtClean="0"/>
              <a:t>, i loro cervelli si stanno ancora sviluppando e non hanno ancora la capacità degli adulti di controllare gli impulsi e prendere decisioni. </a:t>
            </a:r>
            <a:endParaRPr lang="it-IT" sz="3200" dirty="0" smtClean="0"/>
          </a:p>
          <a:p>
            <a:pPr marL="0" lvl="1" algn="just"/>
            <a:r>
              <a:rPr lang="it-IT" b="1" dirty="0" smtClean="0">
                <a:solidFill>
                  <a:srgbClr val="FF0000"/>
                </a:solidFill>
              </a:rPr>
              <a:t>Se tuo figlio decide </a:t>
            </a:r>
            <a:r>
              <a:rPr lang="it-IT" dirty="0" smtClean="0"/>
              <a:t>improvvisamente di smettere di fare un'attività che in passato gli piaceva, mettiti nei suoi panni. Immagina di averlo convinto a giocare a basket alle medie.</a:t>
            </a:r>
          </a:p>
          <a:p>
            <a:pPr marL="0" lvl="1" algn="just"/>
            <a:r>
              <a:rPr lang="it-IT" b="1" dirty="0" smtClean="0">
                <a:solidFill>
                  <a:srgbClr val="FF0000"/>
                </a:solidFill>
              </a:rPr>
              <a:t>Ora che sta diventando più grande </a:t>
            </a:r>
            <a:r>
              <a:rPr lang="it-IT" dirty="0" smtClean="0"/>
              <a:t>potrebbe desiderare di sentirsi più indipendente e provare qualcosa di diverso. Pensa a tutte le occasioni in cui è capitato a te di esplorare e definire la tua identità quando eri adolescente.</a:t>
            </a:r>
            <a:endParaRPr lang="it-IT" sz="3200" dirty="0"/>
          </a:p>
        </p:txBody>
      </p:sp>
      <p:sp>
        <p:nvSpPr>
          <p:cNvPr id="6" name="Segnaposto data 5"/>
          <p:cNvSpPr>
            <a:spLocks noGrp="1"/>
          </p:cNvSpPr>
          <p:nvPr>
            <p:ph type="dt" sz="half" idx="10"/>
          </p:nvPr>
        </p:nvSpPr>
        <p:spPr/>
        <p:txBody>
          <a:bodyPr/>
          <a:lstStyle/>
          <a:p>
            <a:fld id="{91C223A1-310A-4A25-9C44-AD1941437E5B}"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36</a:t>
            </a:fld>
            <a:endParaRPr lang="it-IT" dirty="0"/>
          </a:p>
        </p:txBody>
      </p:sp>
      <p:sp>
        <p:nvSpPr>
          <p:cNvPr id="9" name="CasellaDiTesto 8"/>
          <p:cNvSpPr txBox="1"/>
          <p:nvPr/>
        </p:nvSpPr>
        <p:spPr>
          <a:xfrm>
            <a:off x="251520" y="980728"/>
            <a:ext cx="8640960" cy="461665"/>
          </a:xfrm>
          <a:prstGeom prst="rect">
            <a:avLst/>
          </a:prstGeom>
          <a:noFill/>
        </p:spPr>
        <p:txBody>
          <a:bodyPr wrap="square" rtlCol="0">
            <a:spAutoFit/>
          </a:bodyPr>
          <a:lstStyle/>
          <a:p>
            <a:pPr algn="ctr"/>
            <a:r>
              <a:rPr lang="it-IT" sz="2400" b="1" dirty="0" smtClean="0">
                <a:solidFill>
                  <a:srgbClr val="0070C0"/>
                </a:solidFill>
              </a:rPr>
              <a:t>Se sei un genitore: Mettiti nei panni di tuo figlio</a:t>
            </a:r>
            <a:r>
              <a:rPr lang="it-IT" sz="2400" dirty="0" smtClean="0"/>
              <a:t> </a:t>
            </a:r>
            <a:endParaRPr lang="it-IT" sz="2400" dirty="0">
              <a:solidFill>
                <a:srgbClr val="0070C0"/>
              </a:solidFill>
            </a:endParaRPr>
          </a:p>
        </p:txBody>
      </p:sp>
      <p:pic>
        <p:nvPicPr>
          <p:cNvPr id="6146" name="Picture 2" descr="C:\Users\Master\Desktop\Maschi\m6.jpg"/>
          <p:cNvPicPr>
            <a:picLocks noChangeAspect="1" noChangeArrowheads="1"/>
          </p:cNvPicPr>
          <p:nvPr/>
        </p:nvPicPr>
        <p:blipFill>
          <a:blip r:embed="rId2" cstate="print"/>
          <a:srcRect/>
          <a:stretch>
            <a:fillRect/>
          </a:stretch>
        </p:blipFill>
        <p:spPr bwMode="auto">
          <a:xfrm>
            <a:off x="3275856" y="4869160"/>
            <a:ext cx="2383160" cy="1787370"/>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6146"/>
                                        </p:tgtEl>
                                        <p:attrNameLst>
                                          <p:attrName>style.visibility</p:attrName>
                                        </p:attrNameLst>
                                      </p:cBhvr>
                                      <p:to>
                                        <p:strVal val="visible"/>
                                      </p:to>
                                    </p:set>
                                    <p:animEffect transition="in" filter="blinds(horizontal)">
                                      <p:cBhvr>
                                        <p:cTn id="16" dur="500"/>
                                        <p:tgtEl>
                                          <p:spTgt spid="614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p:cTn id="28"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p:cTn id="35"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36"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7" dur="10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 calcmode="lin" valueType="num">
                                      <p:cBhvr>
                                        <p:cTn id="42"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43"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44" dur="1000"/>
                                        <p:tgtEl>
                                          <p:spTgt spid="4">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p:cTn id="49"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50"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51"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04664"/>
            <a:ext cx="8784976" cy="598218"/>
          </a:xfrm>
        </p:spPr>
        <p:txBody>
          <a:bodyPr>
            <a:noAutofit/>
          </a:bodyPr>
          <a:lstStyle/>
          <a:p>
            <a:pPr algn="ctr"/>
            <a:r>
              <a:rPr lang="it-IT" sz="3200" b="1" dirty="0" smtClean="0">
                <a:solidFill>
                  <a:srgbClr val="FF0000"/>
                </a:solidFill>
              </a:rPr>
              <a:t>Come capire gli adolescenti maschi</a:t>
            </a:r>
            <a:endParaRPr lang="it-IT" sz="3200" b="1" dirty="0">
              <a:solidFill>
                <a:srgbClr val="FF0000"/>
              </a:solidFill>
            </a:endParaRPr>
          </a:p>
        </p:txBody>
      </p:sp>
      <p:sp>
        <p:nvSpPr>
          <p:cNvPr id="4" name="CasellaDiTesto 3"/>
          <p:cNvSpPr txBox="1"/>
          <p:nvPr/>
        </p:nvSpPr>
        <p:spPr>
          <a:xfrm>
            <a:off x="323528" y="1628800"/>
            <a:ext cx="8496944" cy="3139321"/>
          </a:xfrm>
          <a:prstGeom prst="rect">
            <a:avLst/>
          </a:prstGeom>
          <a:solidFill>
            <a:srgbClr val="FFFF00"/>
          </a:solidFill>
          <a:ln w="25400">
            <a:solidFill>
              <a:schemeClr val="accent1"/>
            </a:solidFill>
          </a:ln>
        </p:spPr>
        <p:txBody>
          <a:bodyPr wrap="square" rtlCol="0">
            <a:spAutoFit/>
          </a:bodyPr>
          <a:lstStyle/>
          <a:p>
            <a:pPr algn="just"/>
            <a:r>
              <a:rPr lang="it-IT" b="1" dirty="0" smtClean="0">
                <a:solidFill>
                  <a:srgbClr val="FF0000"/>
                </a:solidFill>
              </a:rPr>
              <a:t>In qualità di genitore</a:t>
            </a:r>
            <a:r>
              <a:rPr lang="it-IT" dirty="0" smtClean="0"/>
              <a:t>, è importante comprendere i cambiamenti che tuo figlio sta attraversando. La cosa migliore che puoi fare per avvicinarti a lui è informarti su questa fase dello sviluppo.</a:t>
            </a:r>
            <a:endParaRPr lang="it-IT" sz="3200" dirty="0" smtClean="0"/>
          </a:p>
          <a:p>
            <a:pPr marL="0" lvl="1" algn="just"/>
            <a:r>
              <a:rPr lang="it-IT" b="1" dirty="0" smtClean="0">
                <a:solidFill>
                  <a:srgbClr val="FF0000"/>
                </a:solidFill>
              </a:rPr>
              <a:t>Leggi materiale sugli adolescenti</a:t>
            </a:r>
            <a:r>
              <a:rPr lang="it-IT" dirty="0" smtClean="0"/>
              <a:t>. Online puoi trovare molte fonti che descrivono i cambiamenti ormonali e di umore affrontati dai giovani. Questo ti aiuterà a rinfrescarti la memoria su quello che hai passato negli anni della pubertà.</a:t>
            </a:r>
            <a:endParaRPr lang="it-IT" sz="3200" dirty="0" smtClean="0"/>
          </a:p>
          <a:p>
            <a:pPr marL="0" lvl="1" algn="just"/>
            <a:r>
              <a:rPr lang="it-IT" b="1" dirty="0" smtClean="0">
                <a:solidFill>
                  <a:srgbClr val="FF0000"/>
                </a:solidFill>
              </a:rPr>
              <a:t>Oltre a leggere dei libri </a:t>
            </a:r>
            <a:r>
              <a:rPr lang="it-IT" dirty="0" smtClean="0"/>
              <a:t>sui cambiamenti fisici dell'adolescenza, leggi anche romanzi per giovani adulti. Questi volumi possono aiutarti a ricordare le emozioni che si vivono in quegli anni.</a:t>
            </a:r>
            <a:endParaRPr lang="it-IT" sz="3200" dirty="0" smtClean="0"/>
          </a:p>
          <a:p>
            <a:pPr marL="0" lvl="1" algn="just"/>
            <a:r>
              <a:rPr lang="it-IT" b="1" dirty="0" smtClean="0">
                <a:solidFill>
                  <a:srgbClr val="FF0000"/>
                </a:solidFill>
              </a:rPr>
              <a:t>Dimostra interesse </a:t>
            </a:r>
            <a:r>
              <a:rPr lang="it-IT" dirty="0" smtClean="0"/>
              <a:t>negli argomenti che appassionano tuo figlio per creare un legame con lui e approfondirne la conoscenza.</a:t>
            </a:r>
            <a:endParaRPr lang="it-IT" sz="3200" dirty="0"/>
          </a:p>
        </p:txBody>
      </p:sp>
      <p:sp>
        <p:nvSpPr>
          <p:cNvPr id="6" name="Segnaposto data 5"/>
          <p:cNvSpPr>
            <a:spLocks noGrp="1"/>
          </p:cNvSpPr>
          <p:nvPr>
            <p:ph type="dt" sz="half" idx="10"/>
          </p:nvPr>
        </p:nvSpPr>
        <p:spPr/>
        <p:txBody>
          <a:bodyPr/>
          <a:lstStyle/>
          <a:p>
            <a:fld id="{7D2639F8-B157-40D6-8848-868A295C5285}"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37</a:t>
            </a:fld>
            <a:endParaRPr lang="it-IT" dirty="0"/>
          </a:p>
        </p:txBody>
      </p:sp>
      <p:sp>
        <p:nvSpPr>
          <p:cNvPr id="9" name="CasellaDiTesto 8"/>
          <p:cNvSpPr txBox="1"/>
          <p:nvPr/>
        </p:nvSpPr>
        <p:spPr>
          <a:xfrm>
            <a:off x="251520" y="980728"/>
            <a:ext cx="8640960" cy="461665"/>
          </a:xfrm>
          <a:prstGeom prst="rect">
            <a:avLst/>
          </a:prstGeom>
          <a:noFill/>
        </p:spPr>
        <p:txBody>
          <a:bodyPr wrap="square" rtlCol="0">
            <a:spAutoFit/>
          </a:bodyPr>
          <a:lstStyle/>
          <a:p>
            <a:pPr algn="ctr"/>
            <a:r>
              <a:rPr lang="it-IT" sz="2400" b="1" dirty="0" smtClean="0">
                <a:solidFill>
                  <a:srgbClr val="0070C0"/>
                </a:solidFill>
              </a:rPr>
              <a:t>Fai delle ricerche sugli adolescenti</a:t>
            </a:r>
            <a:endParaRPr lang="it-IT" sz="2400" dirty="0">
              <a:solidFill>
                <a:srgbClr val="0070C0"/>
              </a:solidFill>
            </a:endParaRPr>
          </a:p>
        </p:txBody>
      </p:sp>
      <p:pic>
        <p:nvPicPr>
          <p:cNvPr id="7170" name="Picture 2" descr="C:\Users\Master\Desktop\Maschi\m7.jpg"/>
          <p:cNvPicPr>
            <a:picLocks noChangeAspect="1" noChangeArrowheads="1"/>
          </p:cNvPicPr>
          <p:nvPr/>
        </p:nvPicPr>
        <p:blipFill>
          <a:blip r:embed="rId2" cstate="print"/>
          <a:srcRect/>
          <a:stretch>
            <a:fillRect/>
          </a:stretch>
        </p:blipFill>
        <p:spPr bwMode="auto">
          <a:xfrm>
            <a:off x="3275856" y="4869160"/>
            <a:ext cx="2376264" cy="1782492"/>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7170"/>
                                        </p:tgtEl>
                                        <p:attrNameLst>
                                          <p:attrName>style.visibility</p:attrName>
                                        </p:attrNameLst>
                                      </p:cBhvr>
                                      <p:to>
                                        <p:strVal val="visible"/>
                                      </p:to>
                                    </p:set>
                                    <p:animEffect transition="in" filter="blinds(horizontal)">
                                      <p:cBhvr>
                                        <p:cTn id="16" dur="500"/>
                                        <p:tgtEl>
                                          <p:spTgt spid="717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p:cTn id="28"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p:cTn id="35"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36"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7" dur="10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 calcmode="lin" valueType="num">
                                      <p:cBhvr>
                                        <p:cTn id="42"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43"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44"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04664"/>
            <a:ext cx="8784976" cy="598218"/>
          </a:xfrm>
        </p:spPr>
        <p:txBody>
          <a:bodyPr>
            <a:noAutofit/>
          </a:bodyPr>
          <a:lstStyle/>
          <a:p>
            <a:pPr algn="ctr"/>
            <a:r>
              <a:rPr lang="it-IT" sz="3200" b="1" dirty="0" smtClean="0">
                <a:solidFill>
                  <a:srgbClr val="FF0000"/>
                </a:solidFill>
              </a:rPr>
              <a:t>Come capire gli adolescenti maschi</a:t>
            </a:r>
            <a:endParaRPr lang="it-IT" sz="3200" b="1" dirty="0">
              <a:solidFill>
                <a:srgbClr val="FF0000"/>
              </a:solidFill>
            </a:endParaRPr>
          </a:p>
        </p:txBody>
      </p:sp>
      <p:sp>
        <p:nvSpPr>
          <p:cNvPr id="4" name="CasellaDiTesto 3"/>
          <p:cNvSpPr txBox="1"/>
          <p:nvPr/>
        </p:nvSpPr>
        <p:spPr>
          <a:xfrm>
            <a:off x="323528" y="1628800"/>
            <a:ext cx="8496944" cy="4801314"/>
          </a:xfrm>
          <a:prstGeom prst="rect">
            <a:avLst/>
          </a:prstGeom>
          <a:solidFill>
            <a:srgbClr val="FFFF00"/>
          </a:solidFill>
          <a:ln w="25400">
            <a:solidFill>
              <a:schemeClr val="accent1"/>
            </a:solidFill>
          </a:ln>
        </p:spPr>
        <p:txBody>
          <a:bodyPr wrap="square" rtlCol="0">
            <a:spAutoFit/>
          </a:bodyPr>
          <a:lstStyle/>
          <a:p>
            <a:pPr algn="just"/>
            <a:r>
              <a:rPr lang="it-IT" b="1" dirty="0" smtClean="0">
                <a:solidFill>
                  <a:srgbClr val="FF0000"/>
                </a:solidFill>
              </a:rPr>
              <a:t>Anche se è importante sapere </a:t>
            </a:r>
            <a:r>
              <a:rPr lang="it-IT" dirty="0" smtClean="0"/>
              <a:t>che cosa sta facendo e con chi è, ricorda che l'adolescenza è parte della transizione all'età adulta. È importante che abbia un po' di privacy in casa, quindi rispetta il suo bisogno di spazio e di stare da solo.</a:t>
            </a:r>
            <a:endParaRPr lang="it-IT" sz="3200" dirty="0" smtClean="0"/>
          </a:p>
          <a:p>
            <a:pPr marL="0" lvl="1" algn="just"/>
            <a:r>
              <a:rPr lang="it-IT" b="1" dirty="0" smtClean="0">
                <a:solidFill>
                  <a:srgbClr val="FF0000"/>
                </a:solidFill>
              </a:rPr>
              <a:t>Ci sono alcune cose </a:t>
            </a:r>
            <a:r>
              <a:rPr lang="it-IT" dirty="0" smtClean="0"/>
              <a:t>che dovresti sapere su di lui. Hai tutto il diritto di sapere sempre dove va e con chi è. Tuttavia, essere troppo invadenti.</a:t>
            </a:r>
            <a:endParaRPr lang="it-IT" sz="3200" dirty="0" smtClean="0"/>
          </a:p>
          <a:p>
            <a:pPr marL="0" lvl="1" algn="just"/>
            <a:r>
              <a:rPr lang="it-IT" b="1" dirty="0" smtClean="0">
                <a:solidFill>
                  <a:srgbClr val="FF0000"/>
                </a:solidFill>
              </a:rPr>
              <a:t>Cerca di capire che gli anni dell'adolescenza </a:t>
            </a:r>
            <a:r>
              <a:rPr lang="it-IT" dirty="0" smtClean="0"/>
              <a:t>sono legati allo sviluppo dell'identità di tuo figlio. Potrebbe aver bisogno di riservatezza per creare la sua personalità. I messaggi e le telefonate dovrebbero essere privati. Dovresti anche accettare di non conoscere tutti i dettagli della sua vita sociale.</a:t>
            </a:r>
            <a:endParaRPr lang="it-IT" sz="3200" dirty="0" smtClean="0"/>
          </a:p>
          <a:p>
            <a:pPr marL="0" lvl="1" algn="just"/>
            <a:r>
              <a:rPr lang="it-IT" b="1" dirty="0" smtClean="0">
                <a:solidFill>
                  <a:srgbClr val="FF0000"/>
                </a:solidFill>
              </a:rPr>
              <a:t>Quando tuo figlio cresce</a:t>
            </a:r>
            <a:r>
              <a:rPr lang="it-IT" dirty="0" smtClean="0"/>
              <a:t>, è una buona idea cambiare alcune regole. Puoi allentare le restrizioni sul tempo passato al telefono o al computer, perché è grazie a queste tecnologie che gli adolescenti socializzano e formano un'identità. </a:t>
            </a:r>
          </a:p>
          <a:p>
            <a:pPr marL="0" lvl="1" algn="just"/>
            <a:r>
              <a:rPr lang="it-IT" b="1" dirty="0" smtClean="0">
                <a:solidFill>
                  <a:srgbClr val="FF0000"/>
                </a:solidFill>
              </a:rPr>
              <a:t>Mantieni un dialogo aperto </a:t>
            </a:r>
            <a:r>
              <a:rPr lang="it-IT" dirty="0" smtClean="0"/>
              <a:t>riguardo alle regole e alle aspettative, permettendo a tuo figlio di esprimere la propria opinione. </a:t>
            </a:r>
            <a:endParaRPr lang="it-IT" sz="3200" dirty="0" smtClean="0"/>
          </a:p>
          <a:p>
            <a:pPr marL="0" lvl="1" algn="just"/>
            <a:r>
              <a:rPr lang="it-IT" b="1" dirty="0" smtClean="0">
                <a:solidFill>
                  <a:srgbClr val="FF0000"/>
                </a:solidFill>
              </a:rPr>
              <a:t>Se tuo figlio tradisce la tua fiducia </a:t>
            </a:r>
            <a:r>
              <a:rPr lang="it-IT" dirty="0" smtClean="0"/>
              <a:t>o si comporta in modo davvero irresponsabile, potresti levargli il telefono o altri privilegi. Lui dovrebbe capire che la fiducia va conquistata e che con essa arriverà maggiore privacy.</a:t>
            </a:r>
            <a:endParaRPr lang="it-IT" sz="3200" dirty="0"/>
          </a:p>
        </p:txBody>
      </p:sp>
      <p:sp>
        <p:nvSpPr>
          <p:cNvPr id="6" name="Segnaposto data 5"/>
          <p:cNvSpPr>
            <a:spLocks noGrp="1"/>
          </p:cNvSpPr>
          <p:nvPr>
            <p:ph type="dt" sz="half" idx="10"/>
          </p:nvPr>
        </p:nvSpPr>
        <p:spPr/>
        <p:txBody>
          <a:bodyPr/>
          <a:lstStyle/>
          <a:p>
            <a:fld id="{A3C310E2-F5A4-48FB-9D30-2407A08A9CA5}"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38</a:t>
            </a:fld>
            <a:endParaRPr lang="it-IT" dirty="0"/>
          </a:p>
        </p:txBody>
      </p:sp>
      <p:sp>
        <p:nvSpPr>
          <p:cNvPr id="9" name="CasellaDiTesto 8"/>
          <p:cNvSpPr txBox="1"/>
          <p:nvPr/>
        </p:nvSpPr>
        <p:spPr>
          <a:xfrm>
            <a:off x="251520" y="980728"/>
            <a:ext cx="8640960" cy="461665"/>
          </a:xfrm>
          <a:prstGeom prst="rect">
            <a:avLst/>
          </a:prstGeom>
          <a:noFill/>
        </p:spPr>
        <p:txBody>
          <a:bodyPr wrap="square" rtlCol="0">
            <a:spAutoFit/>
          </a:bodyPr>
          <a:lstStyle/>
          <a:p>
            <a:pPr algn="ctr"/>
            <a:r>
              <a:rPr lang="it-IT" sz="2400" b="1" dirty="0" smtClean="0">
                <a:solidFill>
                  <a:srgbClr val="0070C0"/>
                </a:solidFill>
              </a:rPr>
              <a:t>Concedi a tuo figlio un po' di privacy</a:t>
            </a:r>
            <a:endParaRPr lang="it-IT" sz="24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p:cTn id="16"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7"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8" dur="1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4"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25" dur="10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p:cTn id="30"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31"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2" dur="10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p:cTn id="37"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38"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39" dur="1000"/>
                                        <p:tgtEl>
                                          <p:spTgt spid="4">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 calcmode="lin" valueType="num">
                                      <p:cBhvr>
                                        <p:cTn id="44"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45"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46" dur="1000"/>
                                        <p:tgtEl>
                                          <p:spTgt spid="4">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 calcmode="lin" valueType="num">
                                      <p:cBhvr>
                                        <p:cTn id="51" dur="10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52"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53"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04664"/>
            <a:ext cx="8784976" cy="598218"/>
          </a:xfrm>
        </p:spPr>
        <p:txBody>
          <a:bodyPr>
            <a:noAutofit/>
          </a:bodyPr>
          <a:lstStyle/>
          <a:p>
            <a:pPr algn="ctr"/>
            <a:r>
              <a:rPr lang="it-IT" sz="3200" b="1" dirty="0" smtClean="0">
                <a:solidFill>
                  <a:srgbClr val="FF0000"/>
                </a:solidFill>
              </a:rPr>
              <a:t>Come capire gli adolescenti maschi</a:t>
            </a:r>
            <a:endParaRPr lang="it-IT" sz="3200" b="1" dirty="0">
              <a:solidFill>
                <a:srgbClr val="FF0000"/>
              </a:solidFill>
            </a:endParaRPr>
          </a:p>
        </p:txBody>
      </p:sp>
      <p:sp>
        <p:nvSpPr>
          <p:cNvPr id="4" name="CasellaDiTesto 3"/>
          <p:cNvSpPr txBox="1"/>
          <p:nvPr/>
        </p:nvSpPr>
        <p:spPr>
          <a:xfrm>
            <a:off x="323528" y="1628800"/>
            <a:ext cx="8496944" cy="3693319"/>
          </a:xfrm>
          <a:prstGeom prst="rect">
            <a:avLst/>
          </a:prstGeom>
          <a:solidFill>
            <a:srgbClr val="FFFF00"/>
          </a:solidFill>
          <a:ln w="25400">
            <a:solidFill>
              <a:schemeClr val="accent1"/>
            </a:solidFill>
          </a:ln>
        </p:spPr>
        <p:txBody>
          <a:bodyPr wrap="square" rtlCol="0">
            <a:spAutoFit/>
          </a:bodyPr>
          <a:lstStyle/>
          <a:p>
            <a:pPr algn="just"/>
            <a:r>
              <a:rPr lang="it-IT" b="1" dirty="0" smtClean="0">
                <a:solidFill>
                  <a:srgbClr val="FF0000"/>
                </a:solidFill>
              </a:rPr>
              <a:t>Il cervello degli adolescenti </a:t>
            </a:r>
            <a:r>
              <a:rPr lang="it-IT" dirty="0" smtClean="0"/>
              <a:t>non è del tutto sviluppato. Come genitore, è fondamentale capire che i giovani non riescono a comprendere fino in fondo le conseguenze delle loro azioni. </a:t>
            </a:r>
          </a:p>
          <a:p>
            <a:pPr algn="just"/>
            <a:r>
              <a:rPr lang="it-IT" b="1" dirty="0" smtClean="0">
                <a:solidFill>
                  <a:srgbClr val="FF0000"/>
                </a:solidFill>
              </a:rPr>
              <a:t>Questo può portarli </a:t>
            </a:r>
            <a:r>
              <a:rPr lang="it-IT" dirty="0" smtClean="0"/>
              <a:t>a tenere comportamenti pericolosi, quindi devi essere vigile. Devi assicurarti che tuo figlio non si assuma rischi troppo grandi, come fare uso di droghe o alcol.</a:t>
            </a:r>
            <a:endParaRPr lang="it-IT" sz="3200" dirty="0" smtClean="0"/>
          </a:p>
          <a:p>
            <a:pPr marL="0" lvl="1" algn="just"/>
            <a:r>
              <a:rPr lang="it-IT" b="1" dirty="0" smtClean="0">
                <a:solidFill>
                  <a:srgbClr val="FF0000"/>
                </a:solidFill>
              </a:rPr>
              <a:t>Il fatto che il cervello </a:t>
            </a:r>
            <a:r>
              <a:rPr lang="it-IT" dirty="0" smtClean="0"/>
              <a:t>di un adolescente è in fase di sviluppo non è una giustificazione per comportarsi in modo scriteriato. Anche se è importante considerare questo fattore, non giustificarlo quando si comporta male solo perché non se ne rende conto. Le conseguenze ci permettono di imparare a prendere le decisioni giuste.</a:t>
            </a:r>
            <a:endParaRPr lang="it-IT" sz="3200" dirty="0" smtClean="0"/>
          </a:p>
          <a:p>
            <a:pPr marL="0" lvl="1" algn="just"/>
            <a:r>
              <a:rPr lang="it-IT" b="1" dirty="0" smtClean="0">
                <a:solidFill>
                  <a:srgbClr val="FF0000"/>
                </a:solidFill>
              </a:rPr>
              <a:t>Sei sempre tu il genitore</a:t>
            </a:r>
            <a:r>
              <a:rPr lang="it-IT" dirty="0" smtClean="0"/>
              <a:t>, quindi devi avere delle aspettative e imporre dei limiti. Dovresti stabilire un orario per andare a letto e per rientrare a casa anche se tuo figlio è adolescente e dovresti sempre sapere dove si trova.</a:t>
            </a:r>
            <a:endParaRPr lang="it-IT" sz="3200" dirty="0"/>
          </a:p>
        </p:txBody>
      </p:sp>
      <p:sp>
        <p:nvSpPr>
          <p:cNvPr id="6" name="Segnaposto data 5"/>
          <p:cNvSpPr>
            <a:spLocks noGrp="1"/>
          </p:cNvSpPr>
          <p:nvPr>
            <p:ph type="dt" sz="half" idx="10"/>
          </p:nvPr>
        </p:nvSpPr>
        <p:spPr/>
        <p:txBody>
          <a:bodyPr/>
          <a:lstStyle/>
          <a:p>
            <a:fld id="{1E773DE0-309B-4874-AC9F-98036C26953A}"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39</a:t>
            </a:fld>
            <a:endParaRPr lang="it-IT" dirty="0"/>
          </a:p>
        </p:txBody>
      </p:sp>
      <p:sp>
        <p:nvSpPr>
          <p:cNvPr id="9" name="CasellaDiTesto 8"/>
          <p:cNvSpPr txBox="1"/>
          <p:nvPr/>
        </p:nvSpPr>
        <p:spPr>
          <a:xfrm>
            <a:off x="251520" y="980728"/>
            <a:ext cx="8640960" cy="461665"/>
          </a:xfrm>
          <a:prstGeom prst="rect">
            <a:avLst/>
          </a:prstGeom>
          <a:noFill/>
        </p:spPr>
        <p:txBody>
          <a:bodyPr wrap="square" rtlCol="0">
            <a:spAutoFit/>
          </a:bodyPr>
          <a:lstStyle/>
          <a:p>
            <a:pPr algn="ctr"/>
            <a:r>
              <a:rPr lang="it-IT" sz="2400" b="1" dirty="0" smtClean="0">
                <a:solidFill>
                  <a:srgbClr val="0070C0"/>
                </a:solidFill>
              </a:rPr>
              <a:t>Assicurati che tuo figlio non compia azioni scriteriate</a:t>
            </a:r>
            <a:endParaRPr lang="it-IT" sz="2400" dirty="0">
              <a:solidFill>
                <a:srgbClr val="0070C0"/>
              </a:solidFill>
            </a:endParaRPr>
          </a:p>
        </p:txBody>
      </p:sp>
      <p:pic>
        <p:nvPicPr>
          <p:cNvPr id="8194" name="Picture 2" descr="C:\Users\Master\Desktop\Maschi\m9.jpg"/>
          <p:cNvPicPr>
            <a:picLocks noChangeAspect="1" noChangeArrowheads="1"/>
          </p:cNvPicPr>
          <p:nvPr/>
        </p:nvPicPr>
        <p:blipFill>
          <a:blip r:embed="rId2" cstate="print"/>
          <a:srcRect/>
          <a:stretch>
            <a:fillRect/>
          </a:stretch>
        </p:blipFill>
        <p:spPr bwMode="auto">
          <a:xfrm>
            <a:off x="3563888" y="5427222"/>
            <a:ext cx="1656184" cy="1242138"/>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8194"/>
                                        </p:tgtEl>
                                        <p:attrNameLst>
                                          <p:attrName>style.visibility</p:attrName>
                                        </p:attrNameLst>
                                      </p:cBhvr>
                                      <p:to>
                                        <p:strVal val="visible"/>
                                      </p:to>
                                    </p:set>
                                    <p:animEffect transition="in" filter="blinds(horizontal)">
                                      <p:cBhvr>
                                        <p:cTn id="16" dur="500"/>
                                        <p:tgtEl>
                                          <p:spTgt spid="819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p:cTn id="28"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p:cTn id="35"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36"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7" dur="10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 calcmode="lin" valueType="num">
                                      <p:cBhvr>
                                        <p:cTn id="42"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43"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44"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04664"/>
            <a:ext cx="8784976" cy="598218"/>
          </a:xfrm>
        </p:spPr>
        <p:txBody>
          <a:bodyPr>
            <a:noAutofit/>
          </a:bodyPr>
          <a:lstStyle/>
          <a:p>
            <a:r>
              <a:rPr lang="it-IT" sz="4800" b="1" dirty="0" smtClean="0">
                <a:solidFill>
                  <a:srgbClr val="FF0000"/>
                </a:solidFill>
              </a:rPr>
              <a:t>Il dialogo difficile</a:t>
            </a:r>
            <a:endParaRPr lang="it-IT" sz="4800" dirty="0">
              <a:solidFill>
                <a:srgbClr val="FF0000"/>
              </a:solidFill>
            </a:endParaRPr>
          </a:p>
        </p:txBody>
      </p:sp>
      <p:sp>
        <p:nvSpPr>
          <p:cNvPr id="3" name="Sottotitolo 2"/>
          <p:cNvSpPr>
            <a:spLocks noGrp="1"/>
          </p:cNvSpPr>
          <p:nvPr>
            <p:ph type="subTitle" idx="1"/>
          </p:nvPr>
        </p:nvSpPr>
        <p:spPr>
          <a:xfrm>
            <a:off x="611560" y="980728"/>
            <a:ext cx="7992888" cy="792088"/>
          </a:xfrm>
        </p:spPr>
        <p:txBody>
          <a:bodyPr>
            <a:noAutofit/>
          </a:bodyPr>
          <a:lstStyle/>
          <a:p>
            <a:pPr algn="ctr"/>
            <a:r>
              <a:rPr lang="it-IT" sz="2400" b="1" dirty="0" smtClean="0">
                <a:solidFill>
                  <a:srgbClr val="0070C0"/>
                </a:solidFill>
              </a:rPr>
              <a:t>La Significatività dei genitori e di coloro che </a:t>
            </a:r>
          </a:p>
          <a:p>
            <a:pPr algn="ctr"/>
            <a:r>
              <a:rPr lang="it-IT" sz="2400" b="1" dirty="0" smtClean="0">
                <a:solidFill>
                  <a:srgbClr val="0070C0"/>
                </a:solidFill>
              </a:rPr>
              <a:t>si prendono cura degli adolescenti</a:t>
            </a:r>
            <a:endParaRPr lang="it-IT" sz="2400" b="1" dirty="0">
              <a:solidFill>
                <a:srgbClr val="0070C0"/>
              </a:solidFill>
            </a:endParaRPr>
          </a:p>
        </p:txBody>
      </p:sp>
      <p:sp>
        <p:nvSpPr>
          <p:cNvPr id="6" name="Segnaposto data 5"/>
          <p:cNvSpPr>
            <a:spLocks noGrp="1"/>
          </p:cNvSpPr>
          <p:nvPr>
            <p:ph type="dt" sz="half" idx="10"/>
          </p:nvPr>
        </p:nvSpPr>
        <p:spPr/>
        <p:txBody>
          <a:bodyPr/>
          <a:lstStyle/>
          <a:p>
            <a:fld id="{134DED1E-029E-4065-9202-07FD9E55FA84}"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4</a:t>
            </a:fld>
            <a:endParaRPr lang="it-IT"/>
          </a:p>
        </p:txBody>
      </p:sp>
      <p:sp>
        <p:nvSpPr>
          <p:cNvPr id="9" name="Freccia a destra 8"/>
          <p:cNvSpPr/>
          <p:nvPr/>
        </p:nvSpPr>
        <p:spPr>
          <a:xfrm>
            <a:off x="467544" y="1988840"/>
            <a:ext cx="3240360"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FFFF00"/>
                </a:solidFill>
              </a:rPr>
              <a:t>I sentimenti dei genitori</a:t>
            </a:r>
            <a:endParaRPr lang="it-IT" sz="2000" b="1" dirty="0">
              <a:solidFill>
                <a:srgbClr val="FFFF00"/>
              </a:solidFill>
            </a:endParaRPr>
          </a:p>
        </p:txBody>
      </p:sp>
      <p:sp>
        <p:nvSpPr>
          <p:cNvPr id="10" name="Freccia a destra 9"/>
          <p:cNvSpPr/>
          <p:nvPr/>
        </p:nvSpPr>
        <p:spPr>
          <a:xfrm>
            <a:off x="467544" y="2924944"/>
            <a:ext cx="3240360"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FFFF00"/>
                </a:solidFill>
              </a:rPr>
              <a:t>L’evidenza</a:t>
            </a:r>
            <a:endParaRPr lang="it-IT" sz="2000" b="1" dirty="0">
              <a:solidFill>
                <a:srgbClr val="FFFF00"/>
              </a:solidFill>
            </a:endParaRPr>
          </a:p>
        </p:txBody>
      </p:sp>
      <p:sp>
        <p:nvSpPr>
          <p:cNvPr id="11" name="Freccia a destra 10"/>
          <p:cNvSpPr/>
          <p:nvPr/>
        </p:nvSpPr>
        <p:spPr>
          <a:xfrm>
            <a:off x="467544" y="3861048"/>
            <a:ext cx="3240360"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FFFF00"/>
                </a:solidFill>
              </a:rPr>
              <a:t>Identità negativa</a:t>
            </a:r>
            <a:endParaRPr lang="it-IT" sz="2000" b="1" dirty="0">
              <a:solidFill>
                <a:srgbClr val="FFFF00"/>
              </a:solidFill>
            </a:endParaRPr>
          </a:p>
        </p:txBody>
      </p:sp>
      <p:sp>
        <p:nvSpPr>
          <p:cNvPr id="12" name="Freccia a destra 11"/>
          <p:cNvSpPr/>
          <p:nvPr/>
        </p:nvSpPr>
        <p:spPr>
          <a:xfrm>
            <a:off x="467544" y="4797152"/>
            <a:ext cx="3240360"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FFFF00"/>
                </a:solidFill>
              </a:rPr>
              <a:t>Indipendenza</a:t>
            </a:r>
            <a:endParaRPr lang="it-IT" sz="2000" b="1" dirty="0">
              <a:solidFill>
                <a:srgbClr val="FFFF00"/>
              </a:solidFill>
            </a:endParaRPr>
          </a:p>
        </p:txBody>
      </p:sp>
      <p:sp>
        <p:nvSpPr>
          <p:cNvPr id="13" name="Freccia a destra 12"/>
          <p:cNvSpPr/>
          <p:nvPr/>
        </p:nvSpPr>
        <p:spPr>
          <a:xfrm>
            <a:off x="467544" y="5733256"/>
            <a:ext cx="3240360"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smtClean="0">
                <a:solidFill>
                  <a:srgbClr val="FFFF00"/>
                </a:solidFill>
              </a:rPr>
              <a:t>I genitori contano davvero</a:t>
            </a:r>
            <a:endParaRPr lang="it-IT" sz="2000" b="1" dirty="0">
              <a:solidFill>
                <a:srgbClr val="FFFF00"/>
              </a:solidFill>
            </a:endParaRPr>
          </a:p>
        </p:txBody>
      </p:sp>
      <p:pic>
        <p:nvPicPr>
          <p:cNvPr id="3074" name="Picture 2" descr="C:\Users\Master\Desktop\Ultime foto\gf25.jpg"/>
          <p:cNvPicPr>
            <a:picLocks noChangeAspect="1" noChangeArrowheads="1"/>
          </p:cNvPicPr>
          <p:nvPr/>
        </p:nvPicPr>
        <p:blipFill>
          <a:blip r:embed="rId2" cstate="print"/>
          <a:srcRect/>
          <a:stretch>
            <a:fillRect/>
          </a:stretch>
        </p:blipFill>
        <p:spPr bwMode="auto">
          <a:xfrm>
            <a:off x="3851920" y="2780928"/>
            <a:ext cx="5104660" cy="3024336"/>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p:cTn id="21" dur="500" fill="hold"/>
                                        <p:tgtEl>
                                          <p:spTgt spid="3074"/>
                                        </p:tgtEl>
                                        <p:attrNameLst>
                                          <p:attrName>ppt_w</p:attrName>
                                        </p:attrNameLst>
                                      </p:cBhvr>
                                      <p:tavLst>
                                        <p:tav tm="0">
                                          <p:val>
                                            <p:fltVal val="0"/>
                                          </p:val>
                                        </p:tav>
                                        <p:tav tm="100000">
                                          <p:val>
                                            <p:strVal val="#ppt_w"/>
                                          </p:val>
                                        </p:tav>
                                      </p:tavLst>
                                    </p:anim>
                                    <p:anim calcmode="lin" valueType="num">
                                      <p:cBhvr>
                                        <p:cTn id="22" dur="500" fill="hold"/>
                                        <p:tgtEl>
                                          <p:spTgt spid="3074"/>
                                        </p:tgtEl>
                                        <p:attrNameLst>
                                          <p:attrName>ppt_h</p:attrName>
                                        </p:attrNameLst>
                                      </p:cBhvr>
                                      <p:tavLst>
                                        <p:tav tm="0">
                                          <p:val>
                                            <p:fltVal val="0"/>
                                          </p:val>
                                        </p:tav>
                                        <p:tav tm="100000">
                                          <p:val>
                                            <p:strVal val="#ppt_h"/>
                                          </p:val>
                                        </p:tav>
                                      </p:tavLst>
                                    </p:anim>
                                    <p:anim calcmode="lin" valueType="num">
                                      <p:cBhvr>
                                        <p:cTn id="23" dur="500" fill="hold"/>
                                        <p:tgtEl>
                                          <p:spTgt spid="3074"/>
                                        </p:tgtEl>
                                        <p:attrNameLst>
                                          <p:attrName>style.rotation</p:attrName>
                                        </p:attrNameLst>
                                      </p:cBhvr>
                                      <p:tavLst>
                                        <p:tav tm="0">
                                          <p:val>
                                            <p:fltVal val="360"/>
                                          </p:val>
                                        </p:tav>
                                        <p:tav tm="100000">
                                          <p:val>
                                            <p:fltVal val="0"/>
                                          </p:val>
                                        </p:tav>
                                      </p:tavLst>
                                    </p:anim>
                                    <p:animEffect transition="in" filter="fade">
                                      <p:cBhvr>
                                        <p:cTn id="24" dur="500"/>
                                        <p:tgtEl>
                                          <p:spTgt spid="3074"/>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9"/>
                                        </p:tgtEl>
                                        <p:attrNameLst>
                                          <p:attrName>ppt_y</p:attrName>
                                        </p:attrNameLst>
                                      </p:cBhvr>
                                      <p:tavLst>
                                        <p:tav tm="0">
                                          <p:val>
                                            <p:strVal val="#ppt_y"/>
                                          </p:val>
                                        </p:tav>
                                        <p:tav tm="100000">
                                          <p:val>
                                            <p:strVal val="#ppt_y"/>
                                          </p:val>
                                        </p:tav>
                                      </p:tavLst>
                                    </p:anim>
                                    <p:anim calcmode="lin" valueType="num">
                                      <p:cBhvr>
                                        <p:cTn id="31"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0"/>
                                        </p:tgtEl>
                                        <p:attrNameLst>
                                          <p:attrName>ppt_y</p:attrName>
                                        </p:attrNameLst>
                                      </p:cBhvr>
                                      <p:tavLst>
                                        <p:tav tm="0">
                                          <p:val>
                                            <p:strVal val="#ppt_y"/>
                                          </p:val>
                                        </p:tav>
                                        <p:tav tm="100000">
                                          <p:val>
                                            <p:strVal val="#ppt_y"/>
                                          </p:val>
                                        </p:tav>
                                      </p:tavLst>
                                    </p:anim>
                                    <p:anim calcmode="lin" valueType="num">
                                      <p:cBhvr>
                                        <p:cTn id="4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41" presetClass="entr" presetSubtype="0" fill="hold" grpId="0" nodeType="clickEffect">
                                  <p:stCondLst>
                                    <p:cond delay="0"/>
                                  </p:stCondLst>
                                  <p:iterate type="lt">
                                    <p:tmPct val="10000"/>
                                  </p:iterate>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11"/>
                                        </p:tgtEl>
                                        <p:attrNameLst>
                                          <p:attrName>ppt_y</p:attrName>
                                        </p:attrNameLst>
                                      </p:cBhvr>
                                      <p:tavLst>
                                        <p:tav tm="0">
                                          <p:val>
                                            <p:strVal val="#ppt_y"/>
                                          </p:val>
                                        </p:tav>
                                        <p:tav tm="100000">
                                          <p:val>
                                            <p:strVal val="#ppt_y"/>
                                          </p:val>
                                        </p:tav>
                                      </p:tavLst>
                                    </p:anim>
                                    <p:anim calcmode="lin" valueType="num">
                                      <p:cBhvr>
                                        <p:cTn id="4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2"/>
                                        </p:tgtEl>
                                        <p:attrNameLst>
                                          <p:attrName>ppt_y</p:attrName>
                                        </p:attrNameLst>
                                      </p:cBhvr>
                                      <p:tavLst>
                                        <p:tav tm="0">
                                          <p:val>
                                            <p:strVal val="#ppt_y"/>
                                          </p:val>
                                        </p:tav>
                                        <p:tav tm="100000">
                                          <p:val>
                                            <p:strVal val="#ppt_y"/>
                                          </p:val>
                                        </p:tav>
                                      </p:tavLst>
                                    </p:anim>
                                    <p:anim calcmode="lin" valueType="num">
                                      <p:cBhvr>
                                        <p:cTn id="5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41" presetClass="entr" presetSubtype="0" fill="hold" grpId="0" nodeType="clickEffect">
                                  <p:stCondLst>
                                    <p:cond delay="0"/>
                                  </p:stCondLst>
                                  <p:iterate type="lt">
                                    <p:tmPct val="10000"/>
                                  </p:iterate>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13"/>
                                        </p:tgtEl>
                                        <p:attrNameLst>
                                          <p:attrName>ppt_y</p:attrName>
                                        </p:attrNameLst>
                                      </p:cBhvr>
                                      <p:tavLst>
                                        <p:tav tm="0">
                                          <p:val>
                                            <p:strVal val="#ppt_y"/>
                                          </p:val>
                                        </p:tav>
                                        <p:tav tm="100000">
                                          <p:val>
                                            <p:strVal val="#ppt_y"/>
                                          </p:val>
                                        </p:tav>
                                      </p:tavLst>
                                    </p:anim>
                                    <p:anim calcmode="lin" valueType="num">
                                      <p:cBhvr>
                                        <p:cTn id="67"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0" grpId="0" animBg="1"/>
      <p:bldP spid="11" grpId="0" animBg="1"/>
      <p:bldP spid="12"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04664"/>
            <a:ext cx="8784976" cy="598218"/>
          </a:xfrm>
        </p:spPr>
        <p:txBody>
          <a:bodyPr>
            <a:noAutofit/>
          </a:bodyPr>
          <a:lstStyle/>
          <a:p>
            <a:pPr algn="ctr"/>
            <a:r>
              <a:rPr lang="it-IT" sz="3200" b="1" dirty="0" smtClean="0">
                <a:solidFill>
                  <a:srgbClr val="FF0000"/>
                </a:solidFill>
              </a:rPr>
              <a:t>Come capire gli adolescenti maschi</a:t>
            </a:r>
            <a:endParaRPr lang="it-IT" sz="3200" b="1" dirty="0">
              <a:solidFill>
                <a:srgbClr val="FF0000"/>
              </a:solidFill>
            </a:endParaRPr>
          </a:p>
        </p:txBody>
      </p:sp>
      <p:sp>
        <p:nvSpPr>
          <p:cNvPr id="4" name="CasellaDiTesto 3"/>
          <p:cNvSpPr txBox="1"/>
          <p:nvPr/>
        </p:nvSpPr>
        <p:spPr>
          <a:xfrm>
            <a:off x="323528" y="1628800"/>
            <a:ext cx="8496944" cy="3416320"/>
          </a:xfrm>
          <a:prstGeom prst="rect">
            <a:avLst/>
          </a:prstGeom>
          <a:solidFill>
            <a:srgbClr val="FFFF00"/>
          </a:solidFill>
          <a:ln w="25400">
            <a:solidFill>
              <a:schemeClr val="accent1"/>
            </a:solidFill>
          </a:ln>
        </p:spPr>
        <p:txBody>
          <a:bodyPr wrap="square" rtlCol="0">
            <a:spAutoFit/>
          </a:bodyPr>
          <a:lstStyle/>
          <a:p>
            <a:pPr algn="just"/>
            <a:r>
              <a:rPr lang="it-IT" b="1" dirty="0" smtClean="0">
                <a:solidFill>
                  <a:srgbClr val="FF0000"/>
                </a:solidFill>
              </a:rPr>
              <a:t>Gli adolescenti affrontano </a:t>
            </a:r>
            <a:r>
              <a:rPr lang="it-IT" dirty="0" smtClean="0"/>
              <a:t>molti cambiamenti ormonali. Questo può portare a episodi come sbalzi d'umore. Cerca di essere paziente se tuo figlio sembra sempre infastidito o diventa irascibile. Dovresti assicurarti che affronti le conseguenze quando si comporta in modo inappropriato o scortese, ma cerca di essere comprensivo. Serviranno alcuni anni perché si abitui ai cambiamenti ormonali.</a:t>
            </a:r>
            <a:endParaRPr lang="it-IT" sz="3200" dirty="0" smtClean="0"/>
          </a:p>
          <a:p>
            <a:pPr marL="0" lvl="1" algn="just"/>
            <a:r>
              <a:rPr lang="it-IT" b="1" dirty="0" smtClean="0">
                <a:solidFill>
                  <a:srgbClr val="FF0000"/>
                </a:solidFill>
              </a:rPr>
              <a:t>Sii paziente. </a:t>
            </a:r>
            <a:r>
              <a:rPr lang="it-IT" dirty="0" smtClean="0"/>
              <a:t>Molti genitori hanno l'impressione che gli anni dell'adolescenza non finiscano mai, ma alla fine tuo figlio smetterà di avere sbalzi d'umore e i problemi con la rabbia provocati dalla pubertà.</a:t>
            </a:r>
            <a:endParaRPr lang="it-IT" sz="3200" dirty="0" smtClean="0"/>
          </a:p>
          <a:p>
            <a:pPr marL="0" lvl="1" algn="just"/>
            <a:r>
              <a:rPr lang="it-IT" b="1" dirty="0" smtClean="0">
                <a:solidFill>
                  <a:srgbClr val="FF0000"/>
                </a:solidFill>
              </a:rPr>
              <a:t>Una volta che tuo figlio si è calmato</a:t>
            </a:r>
            <a:r>
              <a:rPr lang="it-IT" dirty="0" smtClean="0"/>
              <a:t>, potete parlare del suo comportamento. Cerca di non fargli la predica e concentra il dialogo su quello che può fare di diverso in futuro. </a:t>
            </a:r>
          </a:p>
          <a:p>
            <a:pPr marL="0" lvl="1" algn="just"/>
            <a:r>
              <a:rPr lang="it-IT" b="1" dirty="0" smtClean="0">
                <a:solidFill>
                  <a:srgbClr val="FF0000"/>
                </a:solidFill>
              </a:rPr>
              <a:t>Ad esempio, </a:t>
            </a:r>
            <a:r>
              <a:rPr lang="it-IT" dirty="0" smtClean="0"/>
              <a:t>se ti ha urlato qualche insulto offensivo in un momento di rabbia, insegnagli a trattenersi e a fare dei respiri profondi prima di rispondere.</a:t>
            </a:r>
            <a:endParaRPr lang="it-IT" sz="3200" dirty="0"/>
          </a:p>
        </p:txBody>
      </p:sp>
      <p:sp>
        <p:nvSpPr>
          <p:cNvPr id="6" name="Segnaposto data 5"/>
          <p:cNvSpPr>
            <a:spLocks noGrp="1"/>
          </p:cNvSpPr>
          <p:nvPr>
            <p:ph type="dt" sz="half" idx="10"/>
          </p:nvPr>
        </p:nvSpPr>
        <p:spPr/>
        <p:txBody>
          <a:bodyPr/>
          <a:lstStyle/>
          <a:p>
            <a:fld id="{AF35F238-DFA1-4673-9CB7-2D4A44625071}"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40</a:t>
            </a:fld>
            <a:endParaRPr lang="it-IT" dirty="0"/>
          </a:p>
        </p:txBody>
      </p:sp>
      <p:sp>
        <p:nvSpPr>
          <p:cNvPr id="9" name="CasellaDiTesto 8"/>
          <p:cNvSpPr txBox="1"/>
          <p:nvPr/>
        </p:nvSpPr>
        <p:spPr>
          <a:xfrm>
            <a:off x="251520" y="980728"/>
            <a:ext cx="8640960" cy="461665"/>
          </a:xfrm>
          <a:prstGeom prst="rect">
            <a:avLst/>
          </a:prstGeom>
          <a:noFill/>
        </p:spPr>
        <p:txBody>
          <a:bodyPr wrap="square" rtlCol="0">
            <a:spAutoFit/>
          </a:bodyPr>
          <a:lstStyle/>
          <a:p>
            <a:pPr algn="ctr"/>
            <a:r>
              <a:rPr lang="it-IT" sz="2400" b="1" dirty="0" smtClean="0">
                <a:solidFill>
                  <a:srgbClr val="0070C0"/>
                </a:solidFill>
              </a:rPr>
              <a:t>Preparati agli effetti degli ormoni</a:t>
            </a:r>
            <a:endParaRPr lang="it-IT" sz="2400" dirty="0">
              <a:solidFill>
                <a:srgbClr val="0070C0"/>
              </a:solidFill>
            </a:endParaRPr>
          </a:p>
        </p:txBody>
      </p:sp>
      <p:pic>
        <p:nvPicPr>
          <p:cNvPr id="9218" name="Picture 2" descr="C:\Users\Master\Desktop\Maschi\m10.jpg"/>
          <p:cNvPicPr>
            <a:picLocks noChangeAspect="1" noChangeArrowheads="1"/>
          </p:cNvPicPr>
          <p:nvPr/>
        </p:nvPicPr>
        <p:blipFill>
          <a:blip r:embed="rId2" cstate="print"/>
          <a:srcRect/>
          <a:stretch>
            <a:fillRect/>
          </a:stretch>
        </p:blipFill>
        <p:spPr bwMode="auto">
          <a:xfrm>
            <a:off x="3491880" y="5157192"/>
            <a:ext cx="1947664" cy="1460748"/>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9218"/>
                                        </p:tgtEl>
                                        <p:attrNameLst>
                                          <p:attrName>style.visibility</p:attrName>
                                        </p:attrNameLst>
                                      </p:cBhvr>
                                      <p:to>
                                        <p:strVal val="visible"/>
                                      </p:to>
                                    </p:set>
                                    <p:animEffect transition="in" filter="blinds(horizontal)">
                                      <p:cBhvr>
                                        <p:cTn id="16" dur="500"/>
                                        <p:tgtEl>
                                          <p:spTgt spid="921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p:cTn id="28"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p:cTn id="35"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36"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7" dur="10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 calcmode="lin" valueType="num">
                                      <p:cBhvr>
                                        <p:cTn id="42"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43"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44"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04664"/>
            <a:ext cx="8784976" cy="598218"/>
          </a:xfrm>
        </p:spPr>
        <p:txBody>
          <a:bodyPr>
            <a:noAutofit/>
          </a:bodyPr>
          <a:lstStyle/>
          <a:p>
            <a:pPr algn="ctr"/>
            <a:r>
              <a:rPr lang="it-IT" sz="3200" b="1" dirty="0" smtClean="0">
                <a:solidFill>
                  <a:srgbClr val="FF0000"/>
                </a:solidFill>
              </a:rPr>
              <a:t>Come capire gli adolescenti maschi</a:t>
            </a:r>
            <a:endParaRPr lang="it-IT" sz="3200" b="1" dirty="0">
              <a:solidFill>
                <a:srgbClr val="FF0000"/>
              </a:solidFill>
            </a:endParaRPr>
          </a:p>
        </p:txBody>
      </p:sp>
      <p:sp>
        <p:nvSpPr>
          <p:cNvPr id="4" name="CasellaDiTesto 3"/>
          <p:cNvSpPr txBox="1"/>
          <p:nvPr/>
        </p:nvSpPr>
        <p:spPr>
          <a:xfrm>
            <a:off x="323528" y="1628800"/>
            <a:ext cx="8496944" cy="4801314"/>
          </a:xfrm>
          <a:prstGeom prst="rect">
            <a:avLst/>
          </a:prstGeom>
          <a:solidFill>
            <a:srgbClr val="FFFF00"/>
          </a:solidFill>
          <a:ln w="25400">
            <a:solidFill>
              <a:schemeClr val="accent1"/>
            </a:solidFill>
          </a:ln>
        </p:spPr>
        <p:txBody>
          <a:bodyPr wrap="square" rtlCol="0">
            <a:spAutoFit/>
          </a:bodyPr>
          <a:lstStyle/>
          <a:p>
            <a:pPr algn="just"/>
            <a:r>
              <a:rPr lang="it-IT" b="1" dirty="0" smtClean="0">
                <a:solidFill>
                  <a:srgbClr val="FF0000"/>
                </a:solidFill>
              </a:rPr>
              <a:t>Questo è normale negli anni dell'adolescenza </a:t>
            </a:r>
            <a:r>
              <a:rPr lang="it-IT" dirty="0" smtClean="0"/>
              <a:t>e lui potrebbe persino esplorare la pornografia. Degli studi recenti hanno scoperto che la maggioranza dei maschi adolescenti visitano siti web pornografici.</a:t>
            </a:r>
            <a:r>
              <a:rPr lang="it-IT" baseline="30000" dirty="0" smtClean="0"/>
              <a:t> </a:t>
            </a:r>
            <a:r>
              <a:rPr lang="it-IT" dirty="0" smtClean="0"/>
              <a:t>Anche se si tratta di una fase normale della crescita, è importante parlare con tuo figlio del sesso e del porno.</a:t>
            </a:r>
            <a:endParaRPr lang="it-IT" sz="3200" dirty="0" smtClean="0"/>
          </a:p>
          <a:p>
            <a:pPr marL="0" lvl="1" algn="just"/>
            <a:r>
              <a:rPr lang="it-IT" b="1" dirty="0" smtClean="0">
                <a:solidFill>
                  <a:srgbClr val="FF0000"/>
                </a:solidFill>
              </a:rPr>
              <a:t>Parla spesso con tuo figlio del sesso e della sessualità</a:t>
            </a:r>
            <a:r>
              <a:rPr lang="it-IT" dirty="0" smtClean="0"/>
              <a:t>, permettendogli di farti delle domande. È importante che presenti i fatti così come sono. Ad esempio, potrebbe essere una buona idea spiegare la differenza tra il sesso nella pornografia e quello nella vita reale. Se lui si sente molto a disagio a parlarne con te, chiedi aiuto a una persona di cui ti fidi, come uno zio.</a:t>
            </a:r>
            <a:endParaRPr lang="it-IT" sz="3200" dirty="0" smtClean="0"/>
          </a:p>
          <a:p>
            <a:pPr marL="0" lvl="1" algn="just"/>
            <a:r>
              <a:rPr lang="it-IT" b="1" dirty="0" smtClean="0">
                <a:solidFill>
                  <a:srgbClr val="FF0000"/>
                </a:solidFill>
              </a:rPr>
              <a:t>Non farti prendere dal panico </a:t>
            </a:r>
            <a:r>
              <a:rPr lang="it-IT" dirty="0" smtClean="0"/>
              <a:t>se tuo figlio ti fa delle domande sul sesso. Le domande non sono un segnale certo che lui ha rapporti sessuali o che sta pensando di averli.</a:t>
            </a:r>
          </a:p>
          <a:p>
            <a:pPr marL="0" lvl="1" algn="just"/>
            <a:r>
              <a:rPr lang="it-IT" b="1" dirty="0" smtClean="0">
                <a:solidFill>
                  <a:srgbClr val="FF0000"/>
                </a:solidFill>
              </a:rPr>
              <a:t>Forniscigli tutte le informazioni sul sesso sicuro</a:t>
            </a:r>
            <a:r>
              <a:rPr lang="it-IT" dirty="0" smtClean="0"/>
              <a:t>, come sull'uso dei profilattici, sulle malattie sessualmente trasmissibili e sui contraccettivi. Nella biblioteca locale puoi trovare libri adatti alla sua età che puoi fargli leggere. </a:t>
            </a:r>
          </a:p>
          <a:p>
            <a:pPr marL="0" lvl="1" algn="just"/>
            <a:r>
              <a:rPr lang="it-IT" b="1" dirty="0" smtClean="0">
                <a:solidFill>
                  <a:srgbClr val="FF0000"/>
                </a:solidFill>
              </a:rPr>
              <a:t>Ricorda che educare tuo figlio </a:t>
            </a:r>
            <a:r>
              <a:rPr lang="it-IT" dirty="0" smtClean="0"/>
              <a:t>sulla sicurezza nei rapporti sessuali non lo spinge a diventare sessualmente attivo. Lascia sempre aperte le conversazioni sul sesso. Concludi dicendo: "Se hai altre domande, non esitare a chiedere".</a:t>
            </a:r>
            <a:endParaRPr lang="it-IT" sz="3200" dirty="0"/>
          </a:p>
        </p:txBody>
      </p:sp>
      <p:sp>
        <p:nvSpPr>
          <p:cNvPr id="6" name="Segnaposto data 5"/>
          <p:cNvSpPr>
            <a:spLocks noGrp="1"/>
          </p:cNvSpPr>
          <p:nvPr>
            <p:ph type="dt" sz="half" idx="10"/>
          </p:nvPr>
        </p:nvSpPr>
        <p:spPr/>
        <p:txBody>
          <a:bodyPr/>
          <a:lstStyle/>
          <a:p>
            <a:fld id="{A69ED45B-BB7D-430D-86B7-8E0C94C3EC63}"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41</a:t>
            </a:fld>
            <a:endParaRPr lang="it-IT" dirty="0"/>
          </a:p>
        </p:txBody>
      </p:sp>
      <p:sp>
        <p:nvSpPr>
          <p:cNvPr id="9" name="CasellaDiTesto 8"/>
          <p:cNvSpPr txBox="1"/>
          <p:nvPr/>
        </p:nvSpPr>
        <p:spPr>
          <a:xfrm>
            <a:off x="251520" y="980728"/>
            <a:ext cx="8640960" cy="461665"/>
          </a:xfrm>
          <a:prstGeom prst="rect">
            <a:avLst/>
          </a:prstGeom>
          <a:noFill/>
        </p:spPr>
        <p:txBody>
          <a:bodyPr wrap="square" rtlCol="0">
            <a:spAutoFit/>
          </a:bodyPr>
          <a:lstStyle/>
          <a:p>
            <a:pPr algn="ctr"/>
            <a:r>
              <a:rPr lang="it-IT" sz="2400" b="1" dirty="0" smtClean="0">
                <a:solidFill>
                  <a:srgbClr val="0070C0"/>
                </a:solidFill>
              </a:rPr>
              <a:t>Aspettati che tuo figlio inizi a pensare al sesso</a:t>
            </a:r>
            <a:endParaRPr lang="it-IT" sz="24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p:cTn id="16"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7"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8" dur="1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4"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25" dur="10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p:cTn id="30"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31"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2" dur="10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p:cTn id="37"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38"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39" dur="1000"/>
                                        <p:tgtEl>
                                          <p:spTgt spid="4">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 calcmode="lin" valueType="num">
                                      <p:cBhvr>
                                        <p:cTn id="44"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45"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46"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260648"/>
            <a:ext cx="8784976" cy="598218"/>
          </a:xfrm>
        </p:spPr>
        <p:txBody>
          <a:bodyPr>
            <a:noAutofit/>
          </a:bodyPr>
          <a:lstStyle/>
          <a:p>
            <a:pPr algn="ctr"/>
            <a:r>
              <a:rPr lang="it-IT" sz="3200" b="1" dirty="0" smtClean="0">
                <a:solidFill>
                  <a:srgbClr val="FF0000"/>
                </a:solidFill>
              </a:rPr>
              <a:t>Come capire gli adolescenti maschi</a:t>
            </a:r>
            <a:endParaRPr lang="it-IT" sz="3200" b="1" dirty="0">
              <a:solidFill>
                <a:srgbClr val="FF0000"/>
              </a:solidFill>
            </a:endParaRPr>
          </a:p>
        </p:txBody>
      </p:sp>
      <p:sp>
        <p:nvSpPr>
          <p:cNvPr id="4" name="CasellaDiTesto 3"/>
          <p:cNvSpPr txBox="1"/>
          <p:nvPr/>
        </p:nvSpPr>
        <p:spPr>
          <a:xfrm>
            <a:off x="323528" y="1628800"/>
            <a:ext cx="8496944" cy="1754326"/>
          </a:xfrm>
          <a:prstGeom prst="rect">
            <a:avLst/>
          </a:prstGeom>
          <a:solidFill>
            <a:srgbClr val="FFFF00"/>
          </a:solidFill>
          <a:ln w="25400">
            <a:solidFill>
              <a:schemeClr val="accent1"/>
            </a:solidFill>
          </a:ln>
        </p:spPr>
        <p:txBody>
          <a:bodyPr wrap="square" rtlCol="0">
            <a:spAutoFit/>
          </a:bodyPr>
          <a:lstStyle/>
          <a:p>
            <a:pPr algn="just"/>
            <a:r>
              <a:rPr lang="it-IT" b="1" dirty="0" smtClean="0">
                <a:solidFill>
                  <a:srgbClr val="FF0000"/>
                </a:solidFill>
              </a:rPr>
              <a:t>Se devi comunicare </a:t>
            </a:r>
            <a:r>
              <a:rPr lang="it-IT" dirty="0" smtClean="0"/>
              <a:t>con tuo figlio adolescente, devi scegliere il momento giusto. Fai attenzione e nota se sembra rilassato e ricettivo. Prendi l'abitudine di dialogare con lui regolarmente in quelle occasioni per mantenere la comunicazione aperta.</a:t>
            </a:r>
            <a:endParaRPr lang="it-IT" sz="3200" dirty="0" smtClean="0"/>
          </a:p>
          <a:p>
            <a:pPr marL="0" lvl="1" algn="just"/>
            <a:r>
              <a:rPr lang="it-IT" b="1" dirty="0" smtClean="0">
                <a:solidFill>
                  <a:srgbClr val="FF0000"/>
                </a:solidFill>
              </a:rPr>
              <a:t>Per scoprire i momenti </a:t>
            </a:r>
            <a:r>
              <a:rPr lang="it-IT" dirty="0" smtClean="0"/>
              <a:t>in cui tuo figlio è più disposto a parlare puoi andare per tentativi. Potrebbe essere più silenzioso dopo gli allenamenti di calcio, ma più loquace dopo cena. Spingilo a conversare in quel momento.</a:t>
            </a:r>
            <a:endParaRPr lang="it-IT" sz="3200" dirty="0"/>
          </a:p>
        </p:txBody>
      </p:sp>
      <p:sp>
        <p:nvSpPr>
          <p:cNvPr id="6" name="Segnaposto data 5"/>
          <p:cNvSpPr>
            <a:spLocks noGrp="1"/>
          </p:cNvSpPr>
          <p:nvPr>
            <p:ph type="dt" sz="half" idx="10"/>
          </p:nvPr>
        </p:nvSpPr>
        <p:spPr/>
        <p:txBody>
          <a:bodyPr/>
          <a:lstStyle/>
          <a:p>
            <a:fld id="{9F8A2309-0232-456F-B591-FBB1CD26906C}"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42</a:t>
            </a:fld>
            <a:endParaRPr lang="it-IT" dirty="0"/>
          </a:p>
        </p:txBody>
      </p:sp>
      <p:sp>
        <p:nvSpPr>
          <p:cNvPr id="9" name="CasellaDiTesto 8"/>
          <p:cNvSpPr txBox="1"/>
          <p:nvPr/>
        </p:nvSpPr>
        <p:spPr>
          <a:xfrm>
            <a:off x="251520" y="764704"/>
            <a:ext cx="8640960" cy="830997"/>
          </a:xfrm>
          <a:prstGeom prst="rect">
            <a:avLst/>
          </a:prstGeom>
          <a:noFill/>
        </p:spPr>
        <p:txBody>
          <a:bodyPr wrap="square" rtlCol="0">
            <a:spAutoFit/>
          </a:bodyPr>
          <a:lstStyle/>
          <a:p>
            <a:pPr algn="ctr"/>
            <a:r>
              <a:rPr lang="it-IT" sz="2400" b="1" dirty="0" smtClean="0">
                <a:solidFill>
                  <a:srgbClr val="0070C0"/>
                </a:solidFill>
              </a:rPr>
              <a:t>Gestire le diffidenze e i conflitti. </a:t>
            </a:r>
          </a:p>
          <a:p>
            <a:pPr algn="ctr"/>
            <a:r>
              <a:rPr lang="it-IT" sz="2400" b="1" dirty="0" smtClean="0">
                <a:solidFill>
                  <a:srgbClr val="0070C0"/>
                </a:solidFill>
              </a:rPr>
              <a:t>Trova il momento giusto per parlare</a:t>
            </a:r>
            <a:endParaRPr lang="it-IT" sz="2400" dirty="0">
              <a:solidFill>
                <a:srgbClr val="0070C0"/>
              </a:solidFill>
            </a:endParaRPr>
          </a:p>
        </p:txBody>
      </p:sp>
      <p:pic>
        <p:nvPicPr>
          <p:cNvPr id="10242" name="Picture 2" descr="C:\Users\Master\Desktop\Maschi\m12.jpg"/>
          <p:cNvPicPr>
            <a:picLocks noChangeAspect="1" noChangeArrowheads="1"/>
          </p:cNvPicPr>
          <p:nvPr/>
        </p:nvPicPr>
        <p:blipFill>
          <a:blip r:embed="rId2" cstate="print"/>
          <a:srcRect/>
          <a:stretch>
            <a:fillRect/>
          </a:stretch>
        </p:blipFill>
        <p:spPr bwMode="auto">
          <a:xfrm>
            <a:off x="2771799" y="3501008"/>
            <a:ext cx="3840427" cy="2880320"/>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0242"/>
                                        </p:tgtEl>
                                        <p:attrNameLst>
                                          <p:attrName>style.visibility</p:attrName>
                                        </p:attrNameLst>
                                      </p:cBhvr>
                                      <p:to>
                                        <p:strVal val="visible"/>
                                      </p:to>
                                    </p:set>
                                    <p:animEffect transition="in" filter="blinds(horizontal)">
                                      <p:cBhvr>
                                        <p:cTn id="16" dur="500"/>
                                        <p:tgtEl>
                                          <p:spTgt spid="1024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p:cTn id="28"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04664"/>
            <a:ext cx="8784976" cy="598218"/>
          </a:xfrm>
        </p:spPr>
        <p:txBody>
          <a:bodyPr>
            <a:noAutofit/>
          </a:bodyPr>
          <a:lstStyle/>
          <a:p>
            <a:pPr algn="ctr"/>
            <a:r>
              <a:rPr lang="it-IT" sz="3200" b="1" dirty="0" smtClean="0">
                <a:solidFill>
                  <a:srgbClr val="FF0000"/>
                </a:solidFill>
              </a:rPr>
              <a:t>Come capire gli adolescenti maschi</a:t>
            </a:r>
            <a:endParaRPr lang="it-IT" sz="3200" b="1" dirty="0">
              <a:solidFill>
                <a:srgbClr val="FF0000"/>
              </a:solidFill>
            </a:endParaRPr>
          </a:p>
        </p:txBody>
      </p:sp>
      <p:sp>
        <p:nvSpPr>
          <p:cNvPr id="4" name="CasellaDiTesto 3"/>
          <p:cNvSpPr txBox="1"/>
          <p:nvPr/>
        </p:nvSpPr>
        <p:spPr>
          <a:xfrm>
            <a:off x="323528" y="1628800"/>
            <a:ext cx="8496944" cy="2585323"/>
          </a:xfrm>
          <a:prstGeom prst="rect">
            <a:avLst/>
          </a:prstGeom>
          <a:solidFill>
            <a:srgbClr val="FFFF00"/>
          </a:solidFill>
          <a:ln w="25400">
            <a:solidFill>
              <a:schemeClr val="accent1"/>
            </a:solidFill>
          </a:ln>
        </p:spPr>
        <p:txBody>
          <a:bodyPr wrap="square" rtlCol="0">
            <a:spAutoFit/>
          </a:bodyPr>
          <a:lstStyle/>
          <a:p>
            <a:pPr algn="just"/>
            <a:r>
              <a:rPr lang="it-IT" b="1" dirty="0" smtClean="0">
                <a:solidFill>
                  <a:srgbClr val="FF0000"/>
                </a:solidFill>
              </a:rPr>
              <a:t>Che tu sia un genitore </a:t>
            </a:r>
            <a:r>
              <a:rPr lang="it-IT" dirty="0" smtClean="0"/>
              <a:t>o un adolescente, ricorda che i ragazzi non amano aprirsi su certe cose e sono sensibili riguardo ad alcuni argomenti. Invece di porre domande dirette, impara a scegliere quesiti aperti. Questo permette ai ragazzi di condividere le informazioni come preferiscono.</a:t>
            </a:r>
            <a:endParaRPr lang="it-IT" sz="3200" dirty="0" smtClean="0"/>
          </a:p>
          <a:p>
            <a:pPr marL="0" lvl="1" algn="just"/>
            <a:r>
              <a:rPr lang="it-IT" b="1" dirty="0" smtClean="0">
                <a:solidFill>
                  <a:srgbClr val="FF0000"/>
                </a:solidFill>
              </a:rPr>
              <a:t>Ad esempio, non chiedere</a:t>
            </a:r>
            <a:r>
              <a:rPr lang="it-IT" dirty="0" smtClean="0"/>
              <a:t>: "Sei emozionato per il ballo della scuola?". Prova invece: "Che cosa ne pensi del ballo? Ci vai volentieri?"</a:t>
            </a:r>
            <a:endParaRPr lang="it-IT" sz="3200" dirty="0" smtClean="0"/>
          </a:p>
          <a:p>
            <a:pPr marL="0" lvl="1" algn="just"/>
            <a:r>
              <a:rPr lang="it-IT" b="1" dirty="0" smtClean="0">
                <a:solidFill>
                  <a:srgbClr val="FF0000"/>
                </a:solidFill>
              </a:rPr>
              <a:t>Se ricevi solo risposte brevi </a:t>
            </a:r>
            <a:r>
              <a:rPr lang="it-IT" dirty="0" smtClean="0"/>
              <a:t>alle tue domande, probabilmente il ragazzo non vuole discutere dell'argomento. Prova a capire di che cosa preferisce parlare. Inizia dagli hobby e dai suoi interessi.</a:t>
            </a:r>
            <a:endParaRPr lang="it-IT" sz="3200" dirty="0"/>
          </a:p>
        </p:txBody>
      </p:sp>
      <p:sp>
        <p:nvSpPr>
          <p:cNvPr id="6" name="Segnaposto data 5"/>
          <p:cNvSpPr>
            <a:spLocks noGrp="1"/>
          </p:cNvSpPr>
          <p:nvPr>
            <p:ph type="dt" sz="half" idx="10"/>
          </p:nvPr>
        </p:nvSpPr>
        <p:spPr/>
        <p:txBody>
          <a:bodyPr/>
          <a:lstStyle/>
          <a:p>
            <a:fld id="{2FF57F89-7E8A-40C7-808E-5B4A53D34E8E}"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43</a:t>
            </a:fld>
            <a:endParaRPr lang="it-IT" dirty="0"/>
          </a:p>
        </p:txBody>
      </p:sp>
      <p:sp>
        <p:nvSpPr>
          <p:cNvPr id="9" name="CasellaDiTesto 8"/>
          <p:cNvSpPr txBox="1"/>
          <p:nvPr/>
        </p:nvSpPr>
        <p:spPr>
          <a:xfrm>
            <a:off x="251520" y="980728"/>
            <a:ext cx="8640960" cy="461665"/>
          </a:xfrm>
          <a:prstGeom prst="rect">
            <a:avLst/>
          </a:prstGeom>
          <a:noFill/>
        </p:spPr>
        <p:txBody>
          <a:bodyPr wrap="square" rtlCol="0">
            <a:spAutoFit/>
          </a:bodyPr>
          <a:lstStyle/>
          <a:p>
            <a:pPr algn="ctr"/>
            <a:r>
              <a:rPr lang="it-IT" sz="2400" b="1" dirty="0" smtClean="0">
                <a:solidFill>
                  <a:srgbClr val="0070C0"/>
                </a:solidFill>
              </a:rPr>
              <a:t>Poni domande aperte</a:t>
            </a:r>
            <a:endParaRPr lang="it-IT" sz="2400" dirty="0">
              <a:solidFill>
                <a:srgbClr val="0070C0"/>
              </a:solidFill>
            </a:endParaRPr>
          </a:p>
        </p:txBody>
      </p:sp>
      <p:pic>
        <p:nvPicPr>
          <p:cNvPr id="11266" name="Picture 2" descr="C:\Users\Master\Desktop\Maschi\m13.jpg"/>
          <p:cNvPicPr>
            <a:picLocks noChangeAspect="1" noChangeArrowheads="1"/>
          </p:cNvPicPr>
          <p:nvPr/>
        </p:nvPicPr>
        <p:blipFill>
          <a:blip r:embed="rId2" cstate="print"/>
          <a:srcRect/>
          <a:stretch>
            <a:fillRect/>
          </a:stretch>
        </p:blipFill>
        <p:spPr bwMode="auto">
          <a:xfrm>
            <a:off x="2843808" y="4293096"/>
            <a:ext cx="3024336" cy="2268252"/>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1266"/>
                                        </p:tgtEl>
                                        <p:attrNameLst>
                                          <p:attrName>style.visibility</p:attrName>
                                        </p:attrNameLst>
                                      </p:cBhvr>
                                      <p:to>
                                        <p:strVal val="visible"/>
                                      </p:to>
                                    </p:set>
                                    <p:animEffect transition="in" filter="blinds(horizontal)">
                                      <p:cBhvr>
                                        <p:cTn id="16" dur="500"/>
                                        <p:tgtEl>
                                          <p:spTgt spid="1126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p:cTn id="28"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p:cTn id="35"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36"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04664"/>
            <a:ext cx="8784976" cy="598218"/>
          </a:xfrm>
        </p:spPr>
        <p:txBody>
          <a:bodyPr>
            <a:noAutofit/>
          </a:bodyPr>
          <a:lstStyle/>
          <a:p>
            <a:pPr algn="ctr"/>
            <a:r>
              <a:rPr lang="it-IT" sz="3200" b="1" dirty="0" smtClean="0">
                <a:solidFill>
                  <a:srgbClr val="FF0000"/>
                </a:solidFill>
              </a:rPr>
              <a:t>Come capire gli adolescenti maschi</a:t>
            </a:r>
            <a:endParaRPr lang="it-IT" sz="3200" b="1" dirty="0">
              <a:solidFill>
                <a:srgbClr val="FF0000"/>
              </a:solidFill>
            </a:endParaRPr>
          </a:p>
        </p:txBody>
      </p:sp>
      <p:sp>
        <p:nvSpPr>
          <p:cNvPr id="4" name="CasellaDiTesto 3"/>
          <p:cNvSpPr txBox="1"/>
          <p:nvPr/>
        </p:nvSpPr>
        <p:spPr>
          <a:xfrm>
            <a:off x="323528" y="1628800"/>
            <a:ext cx="8496944" cy="2862322"/>
          </a:xfrm>
          <a:prstGeom prst="rect">
            <a:avLst/>
          </a:prstGeom>
          <a:solidFill>
            <a:srgbClr val="FFFF00"/>
          </a:solidFill>
          <a:ln w="25400">
            <a:solidFill>
              <a:schemeClr val="accent1"/>
            </a:solidFill>
          </a:ln>
        </p:spPr>
        <p:txBody>
          <a:bodyPr wrap="square" rtlCol="0">
            <a:spAutoFit/>
          </a:bodyPr>
          <a:lstStyle/>
          <a:p>
            <a:pPr algn="just"/>
            <a:r>
              <a:rPr lang="it-IT" b="1" dirty="0" smtClean="0">
                <a:solidFill>
                  <a:srgbClr val="FF0000"/>
                </a:solidFill>
              </a:rPr>
              <a:t>Gli adolescenti possono soffrire </a:t>
            </a:r>
            <a:r>
              <a:rPr lang="it-IT" dirty="0" smtClean="0"/>
              <a:t>di problemi come depressione, ansia e altri stati emotivi alterati. Anche se gli sbalzi d'umore moderati sono normali, se un ragazzo ti sembra molto infelice o arrabbiato, dovresti chiedere aiuto a uno psicologo. I segnali di avvertimento di un disturbo mentale includono:</a:t>
            </a:r>
            <a:endParaRPr lang="it-IT" sz="3200" dirty="0" smtClean="0"/>
          </a:p>
          <a:p>
            <a:pPr lvl="1">
              <a:buFont typeface="Wingdings" pitchFamily="2" charset="2"/>
              <a:buChar char="§"/>
            </a:pPr>
            <a:r>
              <a:rPr lang="it-IT" dirty="0" smtClean="0"/>
              <a:t>Difficoltà di concentrazione</a:t>
            </a:r>
            <a:endParaRPr lang="it-IT" sz="3200" dirty="0" smtClean="0"/>
          </a:p>
          <a:p>
            <a:pPr lvl="1">
              <a:buFont typeface="Wingdings" pitchFamily="2" charset="2"/>
              <a:buChar char="§"/>
            </a:pPr>
            <a:r>
              <a:rPr lang="it-IT" dirty="0" smtClean="0"/>
              <a:t>Improvviso calo dei voti</a:t>
            </a:r>
            <a:endParaRPr lang="it-IT" sz="3200" dirty="0" smtClean="0"/>
          </a:p>
          <a:p>
            <a:pPr lvl="1">
              <a:buFont typeface="Wingdings" pitchFamily="2" charset="2"/>
              <a:buChar char="§"/>
            </a:pPr>
            <a:r>
              <a:rPr lang="it-IT" dirty="0" smtClean="0"/>
              <a:t>Perdita o aumento di peso</a:t>
            </a:r>
            <a:endParaRPr lang="it-IT" sz="3200" dirty="0" smtClean="0"/>
          </a:p>
          <a:p>
            <a:pPr lvl="1">
              <a:buFont typeface="Wingdings" pitchFamily="2" charset="2"/>
              <a:buChar char="§"/>
            </a:pPr>
            <a:r>
              <a:rPr lang="it-IT" dirty="0" smtClean="0"/>
              <a:t>Mancanza di motivazione</a:t>
            </a:r>
            <a:endParaRPr lang="it-IT" sz="3200" dirty="0" smtClean="0"/>
          </a:p>
          <a:p>
            <a:pPr lvl="1">
              <a:buFont typeface="Wingdings" pitchFamily="2" charset="2"/>
              <a:buChar char="§"/>
            </a:pPr>
            <a:r>
              <a:rPr lang="it-IT" dirty="0" smtClean="0"/>
              <a:t>Difficoltà a dormire</a:t>
            </a:r>
            <a:endParaRPr lang="it-IT" sz="3200" dirty="0" smtClean="0"/>
          </a:p>
          <a:p>
            <a:pPr lvl="1">
              <a:buFont typeface="Wingdings" pitchFamily="2" charset="2"/>
              <a:buChar char="§"/>
            </a:pPr>
            <a:r>
              <a:rPr lang="it-IT" dirty="0" smtClean="0"/>
              <a:t>Fatica</a:t>
            </a:r>
            <a:endParaRPr lang="it-IT" sz="3200" dirty="0"/>
          </a:p>
        </p:txBody>
      </p:sp>
      <p:sp>
        <p:nvSpPr>
          <p:cNvPr id="6" name="Segnaposto data 5"/>
          <p:cNvSpPr>
            <a:spLocks noGrp="1"/>
          </p:cNvSpPr>
          <p:nvPr>
            <p:ph type="dt" sz="half" idx="10"/>
          </p:nvPr>
        </p:nvSpPr>
        <p:spPr/>
        <p:txBody>
          <a:bodyPr/>
          <a:lstStyle/>
          <a:p>
            <a:fld id="{899EB143-A997-4C68-AA88-5BDFE88D8656}"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44</a:t>
            </a:fld>
            <a:endParaRPr lang="it-IT" dirty="0"/>
          </a:p>
        </p:txBody>
      </p:sp>
      <p:sp>
        <p:nvSpPr>
          <p:cNvPr id="9" name="CasellaDiTesto 8"/>
          <p:cNvSpPr txBox="1"/>
          <p:nvPr/>
        </p:nvSpPr>
        <p:spPr>
          <a:xfrm>
            <a:off x="251520" y="980728"/>
            <a:ext cx="8640960" cy="461665"/>
          </a:xfrm>
          <a:prstGeom prst="rect">
            <a:avLst/>
          </a:prstGeom>
          <a:noFill/>
        </p:spPr>
        <p:txBody>
          <a:bodyPr wrap="square" rtlCol="0">
            <a:spAutoFit/>
          </a:bodyPr>
          <a:lstStyle/>
          <a:p>
            <a:pPr algn="ctr"/>
            <a:r>
              <a:rPr lang="it-IT" sz="2400" b="1" dirty="0" smtClean="0">
                <a:solidFill>
                  <a:srgbClr val="0070C0"/>
                </a:solidFill>
              </a:rPr>
              <a:t>Nei casi più gravi, chiedi aiuto a un esperto</a:t>
            </a:r>
            <a:endParaRPr lang="it-IT" sz="2400" dirty="0">
              <a:solidFill>
                <a:srgbClr val="0070C0"/>
              </a:solidFill>
            </a:endParaRPr>
          </a:p>
        </p:txBody>
      </p:sp>
      <p:pic>
        <p:nvPicPr>
          <p:cNvPr id="12290" name="Picture 2" descr="C:\Users\Master\Desktop\Maschi\m15.jpg"/>
          <p:cNvPicPr>
            <a:picLocks noChangeAspect="1" noChangeArrowheads="1"/>
          </p:cNvPicPr>
          <p:nvPr/>
        </p:nvPicPr>
        <p:blipFill>
          <a:blip r:embed="rId2" cstate="print"/>
          <a:srcRect/>
          <a:stretch>
            <a:fillRect/>
          </a:stretch>
        </p:blipFill>
        <p:spPr bwMode="auto">
          <a:xfrm>
            <a:off x="3203848" y="4640306"/>
            <a:ext cx="2376264" cy="1782198"/>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2290"/>
                                        </p:tgtEl>
                                        <p:attrNameLst>
                                          <p:attrName>style.visibility</p:attrName>
                                        </p:attrNameLst>
                                      </p:cBhvr>
                                      <p:to>
                                        <p:strVal val="visible"/>
                                      </p:to>
                                    </p:set>
                                    <p:animEffect transition="in" filter="blinds(horizontal)">
                                      <p:cBhvr>
                                        <p:cTn id="16" dur="500"/>
                                        <p:tgtEl>
                                          <p:spTgt spid="1229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p:cTn id="28"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1" end="1"/>
                                            </p:txEl>
                                          </p:spTgt>
                                        </p:tgtEl>
                                      </p:cBhvr>
                                    </p:animEffect>
                                  </p:childTnLst>
                                </p:cTn>
                              </p:par>
                              <p:par>
                                <p:cTn id="31" presetID="55" presetClass="entr" presetSubtype="0"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p:cTn id="33"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34"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5" dur="1000"/>
                                        <p:tgtEl>
                                          <p:spTgt spid="4">
                                            <p:txEl>
                                              <p:pRg st="2" end="2"/>
                                            </p:txEl>
                                          </p:spTgt>
                                        </p:tgtEl>
                                      </p:cBhvr>
                                    </p:animEffect>
                                  </p:childTnLst>
                                </p:cTn>
                              </p:par>
                              <p:par>
                                <p:cTn id="36" presetID="55" presetClass="entr" presetSubtype="0" fill="hold" nodeType="with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p:cTn id="38"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39"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40" dur="1000"/>
                                        <p:tgtEl>
                                          <p:spTgt spid="4">
                                            <p:txEl>
                                              <p:pRg st="3" end="3"/>
                                            </p:txEl>
                                          </p:spTgt>
                                        </p:tgtEl>
                                      </p:cBhvr>
                                    </p:animEffect>
                                  </p:childTnLst>
                                </p:cTn>
                              </p:par>
                              <p:par>
                                <p:cTn id="41" presetID="55" presetClass="entr" presetSubtype="0" fill="hold"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p:cTn id="43"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44"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45" dur="1000"/>
                                        <p:tgtEl>
                                          <p:spTgt spid="4">
                                            <p:txEl>
                                              <p:pRg st="4" end="4"/>
                                            </p:txEl>
                                          </p:spTgt>
                                        </p:tgtEl>
                                      </p:cBhvr>
                                    </p:animEffect>
                                  </p:childTnLst>
                                </p:cTn>
                              </p:par>
                              <p:par>
                                <p:cTn id="46" presetID="55" presetClass="entr" presetSubtype="0" fill="hold" nodeType="with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p:cTn id="48" dur="10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49"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50" dur="1000"/>
                                        <p:tgtEl>
                                          <p:spTgt spid="4">
                                            <p:txEl>
                                              <p:pRg st="5" end="5"/>
                                            </p:txEl>
                                          </p:spTgt>
                                        </p:tgtEl>
                                      </p:cBhvr>
                                    </p:animEffect>
                                  </p:childTnLst>
                                </p:cTn>
                              </p:par>
                              <p:par>
                                <p:cTn id="51" presetID="55" presetClass="entr" presetSubtype="0" fill="hold" nodeType="with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 calcmode="lin" valueType="num">
                                      <p:cBhvr>
                                        <p:cTn id="53" dur="1000" fill="hold"/>
                                        <p:tgtEl>
                                          <p:spTgt spid="4">
                                            <p:txEl>
                                              <p:pRg st="6" end="6"/>
                                            </p:txEl>
                                          </p:spTgt>
                                        </p:tgtEl>
                                        <p:attrNameLst>
                                          <p:attrName>ppt_w</p:attrName>
                                        </p:attrNameLst>
                                      </p:cBhvr>
                                      <p:tavLst>
                                        <p:tav tm="0">
                                          <p:val>
                                            <p:strVal val="#ppt_w*0.70"/>
                                          </p:val>
                                        </p:tav>
                                        <p:tav tm="100000">
                                          <p:val>
                                            <p:strVal val="#ppt_w"/>
                                          </p:val>
                                        </p:tav>
                                      </p:tavLst>
                                    </p:anim>
                                    <p:anim calcmode="lin" valueType="num">
                                      <p:cBhvr>
                                        <p:cTn id="54" dur="1000" fill="hold"/>
                                        <p:tgtEl>
                                          <p:spTgt spid="4">
                                            <p:txEl>
                                              <p:pRg st="6" end="6"/>
                                            </p:txEl>
                                          </p:spTgt>
                                        </p:tgtEl>
                                        <p:attrNameLst>
                                          <p:attrName>ppt_h</p:attrName>
                                        </p:attrNameLst>
                                      </p:cBhvr>
                                      <p:tavLst>
                                        <p:tav tm="0">
                                          <p:val>
                                            <p:strVal val="#ppt_h"/>
                                          </p:val>
                                        </p:tav>
                                        <p:tav tm="100000">
                                          <p:val>
                                            <p:strVal val="#ppt_h"/>
                                          </p:val>
                                        </p:tav>
                                      </p:tavLst>
                                    </p:anim>
                                    <p:animEffect transition="in" filter="fade">
                                      <p:cBhvr>
                                        <p:cTn id="55"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332656"/>
            <a:ext cx="8784976" cy="598218"/>
          </a:xfrm>
        </p:spPr>
        <p:txBody>
          <a:bodyPr>
            <a:noAutofit/>
          </a:bodyPr>
          <a:lstStyle/>
          <a:p>
            <a:pPr algn="ctr"/>
            <a:r>
              <a:rPr lang="it-IT" sz="3200" b="1" dirty="0" smtClean="0">
                <a:solidFill>
                  <a:srgbClr val="FF0000"/>
                </a:solidFill>
              </a:rPr>
              <a:t>Come capire gli adolescenti maschi</a:t>
            </a:r>
            <a:endParaRPr lang="it-IT" sz="3200" b="1" dirty="0">
              <a:solidFill>
                <a:srgbClr val="FF0000"/>
              </a:solidFill>
            </a:endParaRPr>
          </a:p>
        </p:txBody>
      </p:sp>
      <p:sp>
        <p:nvSpPr>
          <p:cNvPr id="4" name="CasellaDiTesto 3"/>
          <p:cNvSpPr txBox="1"/>
          <p:nvPr/>
        </p:nvSpPr>
        <p:spPr>
          <a:xfrm>
            <a:off x="323528" y="1412776"/>
            <a:ext cx="8496944" cy="1938992"/>
          </a:xfrm>
          <a:prstGeom prst="rect">
            <a:avLst/>
          </a:prstGeom>
          <a:solidFill>
            <a:srgbClr val="FFFF00"/>
          </a:solidFill>
          <a:ln w="25400">
            <a:solidFill>
              <a:schemeClr val="accent1"/>
            </a:solidFill>
          </a:ln>
        </p:spPr>
        <p:txBody>
          <a:bodyPr wrap="square" rtlCol="0">
            <a:spAutoFit/>
          </a:bodyPr>
          <a:lstStyle/>
          <a:p>
            <a:pPr lvl="0">
              <a:buFont typeface="Arial" pitchFamily="34" charset="0"/>
              <a:buChar char="•"/>
            </a:pPr>
            <a:r>
              <a:rPr lang="it-IT" sz="2000" dirty="0" smtClean="0"/>
              <a:t> Ogni adolescente è diverso e questa è una ricchezza. </a:t>
            </a:r>
          </a:p>
          <a:p>
            <a:pPr lvl="0">
              <a:buFont typeface="Arial" pitchFamily="34" charset="0"/>
              <a:buChar char="•"/>
            </a:pPr>
            <a:r>
              <a:rPr lang="it-IT" sz="2000" dirty="0" smtClean="0"/>
              <a:t> Tutti maturano con il loro ritmo che va rispettato e non forzato.</a:t>
            </a:r>
          </a:p>
          <a:p>
            <a:pPr marL="90488" lvl="0" indent="-90488">
              <a:buFont typeface="Arial" pitchFamily="34" charset="0"/>
              <a:buChar char="•"/>
            </a:pPr>
            <a:r>
              <a:rPr lang="it-IT" sz="2000" dirty="0" smtClean="0"/>
              <a:t> I genitori devono insegnare ai figli a volare e non portarli sempre sulle proprie spalle.</a:t>
            </a:r>
          </a:p>
          <a:p>
            <a:pPr marL="90488" lvl="0" indent="-90488">
              <a:buFont typeface="Arial" pitchFamily="34" charset="0"/>
              <a:buChar char="•"/>
            </a:pPr>
            <a:r>
              <a:rPr lang="it-IT" sz="2000" dirty="0" smtClean="0"/>
              <a:t> Gli adolescenti hanno una ricchezza interiore che spesso i genitori e gli adulti non sanno cogliere. Attenzione ai giudizi sommari e alle facili scorciatoie!</a:t>
            </a:r>
            <a:endParaRPr lang="it-IT" sz="2000" dirty="0"/>
          </a:p>
        </p:txBody>
      </p:sp>
      <p:sp>
        <p:nvSpPr>
          <p:cNvPr id="6" name="Segnaposto data 5"/>
          <p:cNvSpPr>
            <a:spLocks noGrp="1"/>
          </p:cNvSpPr>
          <p:nvPr>
            <p:ph type="dt" sz="half" idx="10"/>
          </p:nvPr>
        </p:nvSpPr>
        <p:spPr/>
        <p:txBody>
          <a:bodyPr/>
          <a:lstStyle/>
          <a:p>
            <a:fld id="{94926362-19DE-4288-B62D-63D823BCF49C}"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45</a:t>
            </a:fld>
            <a:endParaRPr lang="it-IT" dirty="0"/>
          </a:p>
        </p:txBody>
      </p:sp>
      <p:sp>
        <p:nvSpPr>
          <p:cNvPr id="9" name="CasellaDiTesto 8"/>
          <p:cNvSpPr txBox="1"/>
          <p:nvPr/>
        </p:nvSpPr>
        <p:spPr>
          <a:xfrm>
            <a:off x="251520" y="908720"/>
            <a:ext cx="8640960" cy="461665"/>
          </a:xfrm>
          <a:prstGeom prst="rect">
            <a:avLst/>
          </a:prstGeom>
          <a:noFill/>
        </p:spPr>
        <p:txBody>
          <a:bodyPr wrap="square" rtlCol="0">
            <a:spAutoFit/>
          </a:bodyPr>
          <a:lstStyle/>
          <a:p>
            <a:pPr algn="ctr"/>
            <a:r>
              <a:rPr lang="it-IT" sz="2400" b="1" dirty="0" smtClean="0">
                <a:solidFill>
                  <a:srgbClr val="0070C0"/>
                </a:solidFill>
              </a:rPr>
              <a:t>Ultime riflessioni:</a:t>
            </a:r>
            <a:endParaRPr lang="it-IT" sz="2400" dirty="0" smtClean="0">
              <a:solidFill>
                <a:srgbClr val="0070C0"/>
              </a:solidFill>
            </a:endParaRPr>
          </a:p>
        </p:txBody>
      </p:sp>
      <p:pic>
        <p:nvPicPr>
          <p:cNvPr id="13314" name="Picture 2" descr="C:\Users\Master\Desktop\Raccolta foto\foto PPT\adolescenti\ad5.jpg"/>
          <p:cNvPicPr>
            <a:picLocks noChangeAspect="1" noChangeArrowheads="1"/>
          </p:cNvPicPr>
          <p:nvPr/>
        </p:nvPicPr>
        <p:blipFill>
          <a:blip r:embed="rId2" cstate="print"/>
          <a:srcRect/>
          <a:stretch>
            <a:fillRect/>
          </a:stretch>
        </p:blipFill>
        <p:spPr bwMode="auto">
          <a:xfrm>
            <a:off x="2195736" y="3501008"/>
            <a:ext cx="4680520" cy="2340260"/>
          </a:xfrm>
          <a:prstGeom prst="rect">
            <a:avLst/>
          </a:prstGeom>
          <a:noFill/>
          <a:ln w="25400">
            <a:solidFill>
              <a:schemeClr val="accent1"/>
            </a:solidFill>
          </a:ln>
        </p:spPr>
      </p:pic>
      <p:sp>
        <p:nvSpPr>
          <p:cNvPr id="10" name="CasellaDiTesto 9"/>
          <p:cNvSpPr txBox="1"/>
          <p:nvPr/>
        </p:nvSpPr>
        <p:spPr>
          <a:xfrm>
            <a:off x="3131840" y="5805264"/>
            <a:ext cx="2592288" cy="923330"/>
          </a:xfrm>
          <a:prstGeom prst="rect">
            <a:avLst/>
          </a:prstGeom>
          <a:noFill/>
        </p:spPr>
        <p:txBody>
          <a:bodyPr wrap="square" rtlCol="0">
            <a:spAutoFit/>
          </a:bodyPr>
          <a:lstStyle/>
          <a:p>
            <a:pPr algn="ctr"/>
            <a:r>
              <a:rPr lang="it-IT" sz="5400" b="1" dirty="0" smtClean="0">
                <a:solidFill>
                  <a:srgbClr val="FF0000"/>
                </a:solidFill>
              </a:rPr>
              <a:t>FINE</a:t>
            </a:r>
            <a:endParaRPr lang="it-IT" sz="5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3314"/>
                                        </p:tgtEl>
                                        <p:attrNameLst>
                                          <p:attrName>style.visibility</p:attrName>
                                        </p:attrNameLst>
                                      </p:cBhvr>
                                      <p:to>
                                        <p:strVal val="visible"/>
                                      </p:to>
                                    </p:set>
                                    <p:animEffect transition="in" filter="blinds(horizontal)">
                                      <p:cBhvr>
                                        <p:cTn id="16" dur="500"/>
                                        <p:tgtEl>
                                          <p:spTgt spid="1331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p:cTn id="28"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p:cTn id="35"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36"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7" dur="10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 calcmode="lin" valueType="num">
                                      <p:cBhvr>
                                        <p:cTn id="42"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43"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44" dur="1000"/>
                                        <p:tgtEl>
                                          <p:spTgt spid="4">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71600" y="332656"/>
            <a:ext cx="7910696" cy="648072"/>
          </a:xfrm>
        </p:spPr>
        <p:txBody>
          <a:bodyPr>
            <a:normAutofit/>
          </a:bodyPr>
          <a:lstStyle/>
          <a:p>
            <a:pPr algn="ctr"/>
            <a:r>
              <a:rPr lang="it-IT" sz="3200" b="1" dirty="0" smtClean="0">
                <a:solidFill>
                  <a:srgbClr val="FF0000"/>
                </a:solidFill>
              </a:rPr>
              <a:t>Confrontiamoci</a:t>
            </a:r>
            <a:endParaRPr lang="it-IT" sz="3200" b="1" dirty="0">
              <a:solidFill>
                <a:srgbClr val="FF0000"/>
              </a:solidFill>
            </a:endParaRPr>
          </a:p>
        </p:txBody>
      </p:sp>
      <p:sp>
        <p:nvSpPr>
          <p:cNvPr id="6" name="Segnaposto data 5"/>
          <p:cNvSpPr>
            <a:spLocks noGrp="1"/>
          </p:cNvSpPr>
          <p:nvPr>
            <p:ph type="dt" sz="half" idx="10"/>
          </p:nvPr>
        </p:nvSpPr>
        <p:spPr/>
        <p:txBody>
          <a:bodyPr/>
          <a:lstStyle/>
          <a:p>
            <a:fld id="{194B99F3-2A81-451B-BE1C-1B9592F36566}"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004E9C6C-7183-48E3-B448-19E9C1DD1A8F}" type="slidenum">
              <a:rPr lang="it-IT" smtClean="0"/>
              <a:pPr/>
              <a:t>46</a:t>
            </a:fld>
            <a:endParaRPr lang="it-IT"/>
          </a:p>
        </p:txBody>
      </p:sp>
      <p:sp>
        <p:nvSpPr>
          <p:cNvPr id="9" name="Sottotitolo 8"/>
          <p:cNvSpPr>
            <a:spLocks noGrp="1"/>
          </p:cNvSpPr>
          <p:nvPr>
            <p:ph type="subTitle" idx="1"/>
          </p:nvPr>
        </p:nvSpPr>
        <p:spPr>
          <a:xfrm>
            <a:off x="1331640" y="1052736"/>
            <a:ext cx="7272808" cy="5112568"/>
          </a:xfrm>
        </p:spPr>
        <p:txBody>
          <a:bodyPr>
            <a:noAutofit/>
          </a:bodyPr>
          <a:lstStyle/>
          <a:p>
            <a:pPr marL="484632" indent="-457200" algn="just">
              <a:buAutoNum type="arabicPeriod"/>
            </a:pPr>
            <a:r>
              <a:rPr lang="it-IT" sz="2000" dirty="0" smtClean="0">
                <a:solidFill>
                  <a:schemeClr val="tx1"/>
                </a:solidFill>
              </a:rPr>
              <a:t>Molti genitori considerano il figlio adolescente ingestibile e ingovernabile. Ma è proprio così?</a:t>
            </a:r>
          </a:p>
          <a:p>
            <a:pPr marL="484632" indent="-457200" algn="just">
              <a:buAutoNum type="arabicPeriod"/>
            </a:pPr>
            <a:r>
              <a:rPr lang="it-IT" sz="2000" dirty="0" smtClean="0">
                <a:solidFill>
                  <a:schemeClr val="tx1"/>
                </a:solidFill>
              </a:rPr>
              <a:t>I genitori, avvolte, considerano il cambiamento in atto del figlio adolescente come un distacco emotivo da loro che crea dolore e sofferenza. Cosa avviene realmente nella vita dell’adolescente?</a:t>
            </a:r>
          </a:p>
          <a:p>
            <a:pPr marL="484632" indent="-457200" algn="just">
              <a:buAutoNum type="arabicPeriod"/>
            </a:pPr>
            <a:r>
              <a:rPr lang="it-IT" sz="2000" dirty="0" smtClean="0">
                <a:solidFill>
                  <a:schemeClr val="tx1"/>
                </a:solidFill>
              </a:rPr>
              <a:t>Che cosa hanno veramente bisogno gli adolescenti dai genitori in questa delicata fase della vita?</a:t>
            </a:r>
          </a:p>
          <a:p>
            <a:pPr marL="484632" indent="-457200" algn="just">
              <a:buAutoNum type="arabicPeriod"/>
            </a:pPr>
            <a:r>
              <a:rPr lang="it-IT" sz="2000" dirty="0" smtClean="0">
                <a:solidFill>
                  <a:schemeClr val="tx1"/>
                </a:solidFill>
              </a:rPr>
              <a:t>Quali regole e limiti porre nei confronti del figlio adolescente senza venire meno al rispetto della privacy e alla sua libertà?</a:t>
            </a:r>
          </a:p>
          <a:p>
            <a:pPr marL="484632" indent="-457200" algn="just">
              <a:buAutoNum type="arabicPeriod"/>
            </a:pPr>
            <a:r>
              <a:rPr lang="it-IT" sz="2000" dirty="0" smtClean="0">
                <a:solidFill>
                  <a:schemeClr val="tx1"/>
                </a:solidFill>
              </a:rPr>
              <a:t>Come aiutare ed accompagnare i figli adolescenti nel delicato processo educativo della sessualità senza delegare alla pornografia e alla rete questa primaria responsabilità?</a:t>
            </a:r>
            <a:endParaRPr lang="it-IT"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1000"/>
                                        <p:tgtEl>
                                          <p:spTgt spid="9">
                                            <p:txEl>
                                              <p:pRg st="4" end="4"/>
                                            </p:txEl>
                                          </p:spTgt>
                                        </p:tgtEl>
                                      </p:cBhvr>
                                    </p:animEffect>
                                    <p:anim calcmode="lin" valueType="num">
                                      <p:cBhvr>
                                        <p:cTn id="3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04664"/>
            <a:ext cx="8784976" cy="598218"/>
          </a:xfrm>
        </p:spPr>
        <p:txBody>
          <a:bodyPr>
            <a:noAutofit/>
          </a:bodyPr>
          <a:lstStyle/>
          <a:p>
            <a:r>
              <a:rPr lang="it-IT" sz="4800" b="1" dirty="0" smtClean="0">
                <a:solidFill>
                  <a:srgbClr val="FF0000"/>
                </a:solidFill>
              </a:rPr>
              <a:t>Il dialogo difficile</a:t>
            </a:r>
            <a:endParaRPr lang="it-IT" sz="4800" dirty="0">
              <a:solidFill>
                <a:srgbClr val="FF0000"/>
              </a:solidFill>
            </a:endParaRPr>
          </a:p>
        </p:txBody>
      </p:sp>
      <p:sp>
        <p:nvSpPr>
          <p:cNvPr id="3" name="Sottotitolo 2"/>
          <p:cNvSpPr>
            <a:spLocks noGrp="1"/>
          </p:cNvSpPr>
          <p:nvPr>
            <p:ph type="subTitle" idx="1"/>
          </p:nvPr>
        </p:nvSpPr>
        <p:spPr>
          <a:xfrm>
            <a:off x="611560" y="980728"/>
            <a:ext cx="7992888" cy="432048"/>
          </a:xfrm>
        </p:spPr>
        <p:txBody>
          <a:bodyPr>
            <a:noAutofit/>
          </a:bodyPr>
          <a:lstStyle/>
          <a:p>
            <a:pPr algn="ctr"/>
            <a:r>
              <a:rPr lang="it-IT" sz="2400" b="1" dirty="0" smtClean="0">
                <a:solidFill>
                  <a:srgbClr val="0070C0"/>
                </a:solidFill>
              </a:rPr>
              <a:t>I sentimenti dei genitori</a:t>
            </a:r>
            <a:endParaRPr lang="it-IT" sz="2400" b="1" dirty="0">
              <a:solidFill>
                <a:srgbClr val="0070C0"/>
              </a:solidFill>
            </a:endParaRPr>
          </a:p>
        </p:txBody>
      </p:sp>
      <p:sp>
        <p:nvSpPr>
          <p:cNvPr id="6" name="Segnaposto data 5"/>
          <p:cNvSpPr>
            <a:spLocks noGrp="1"/>
          </p:cNvSpPr>
          <p:nvPr>
            <p:ph type="dt" sz="half" idx="10"/>
          </p:nvPr>
        </p:nvSpPr>
        <p:spPr/>
        <p:txBody>
          <a:bodyPr/>
          <a:lstStyle/>
          <a:p>
            <a:fld id="{1C846D1E-C35E-49FD-9890-B616957F988D}"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5</a:t>
            </a:fld>
            <a:endParaRPr lang="it-IT"/>
          </a:p>
        </p:txBody>
      </p:sp>
      <p:sp>
        <p:nvSpPr>
          <p:cNvPr id="14" name="Rettangolo 13"/>
          <p:cNvSpPr/>
          <p:nvPr/>
        </p:nvSpPr>
        <p:spPr>
          <a:xfrm>
            <a:off x="611560" y="1916832"/>
            <a:ext cx="352839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b="1" dirty="0" smtClean="0">
                <a:solidFill>
                  <a:srgbClr val="FFFF00"/>
                </a:solidFill>
              </a:rPr>
              <a:t>Tra tutti i sentimenti</a:t>
            </a:r>
            <a:r>
              <a:rPr lang="it-IT" sz="2000" dirty="0" smtClean="0"/>
              <a:t>, il più comune è di non essere più importanti. Il gruppo dei pari prende il loro posto</a:t>
            </a:r>
            <a:endParaRPr lang="it-IT" sz="2000" dirty="0"/>
          </a:p>
        </p:txBody>
      </p:sp>
      <p:sp>
        <p:nvSpPr>
          <p:cNvPr id="15" name="Rettangolo 14"/>
          <p:cNvSpPr/>
          <p:nvPr/>
        </p:nvSpPr>
        <p:spPr>
          <a:xfrm>
            <a:off x="611560" y="3212976"/>
            <a:ext cx="3528392"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b="1" dirty="0" smtClean="0">
                <a:solidFill>
                  <a:srgbClr val="FFFF00"/>
                </a:solidFill>
              </a:rPr>
              <a:t>E’ difficile gestire </a:t>
            </a:r>
            <a:r>
              <a:rPr lang="it-IT" sz="2000" dirty="0" smtClean="0"/>
              <a:t>una emozione di questo tipo, poiché è associata ad un sentimento di impotenza e di perdita di controllo sul proprio figlio</a:t>
            </a:r>
            <a:endParaRPr lang="it-IT" sz="2000" dirty="0"/>
          </a:p>
        </p:txBody>
      </p:sp>
      <p:sp>
        <p:nvSpPr>
          <p:cNvPr id="16" name="Rettangolo 15"/>
          <p:cNvSpPr/>
          <p:nvPr/>
        </p:nvSpPr>
        <p:spPr>
          <a:xfrm>
            <a:off x="611560" y="4869160"/>
            <a:ext cx="352839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b="1" dirty="0" smtClean="0">
                <a:solidFill>
                  <a:srgbClr val="FFFF00"/>
                </a:solidFill>
              </a:rPr>
              <a:t>Anche quando </a:t>
            </a:r>
            <a:r>
              <a:rPr lang="it-IT" sz="2000" dirty="0" smtClean="0"/>
              <a:t>i genitori riconoscono che questo non è ancora accaduto, temono tuttavia che avverrà presto</a:t>
            </a:r>
            <a:endParaRPr lang="it-IT" sz="2000" dirty="0"/>
          </a:p>
        </p:txBody>
      </p:sp>
      <p:pic>
        <p:nvPicPr>
          <p:cNvPr id="4098" name="Picture 2" descr="C:\Users\Master\Desktop\Ultime foto\gf1.jpg"/>
          <p:cNvPicPr>
            <a:picLocks noChangeAspect="1" noChangeArrowheads="1"/>
          </p:cNvPicPr>
          <p:nvPr/>
        </p:nvPicPr>
        <p:blipFill>
          <a:blip r:embed="rId2" cstate="print"/>
          <a:srcRect/>
          <a:stretch>
            <a:fillRect/>
          </a:stretch>
        </p:blipFill>
        <p:spPr bwMode="auto">
          <a:xfrm>
            <a:off x="4283968" y="2420888"/>
            <a:ext cx="4680520" cy="3114673"/>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p:cTn id="14" dur="500" fill="hold"/>
                                        <p:tgtEl>
                                          <p:spTgt spid="4098"/>
                                        </p:tgtEl>
                                        <p:attrNameLst>
                                          <p:attrName>ppt_w</p:attrName>
                                        </p:attrNameLst>
                                      </p:cBhvr>
                                      <p:tavLst>
                                        <p:tav tm="0">
                                          <p:val>
                                            <p:fltVal val="0"/>
                                          </p:val>
                                        </p:tav>
                                        <p:tav tm="100000">
                                          <p:val>
                                            <p:strVal val="#ppt_w"/>
                                          </p:val>
                                        </p:tav>
                                      </p:tavLst>
                                    </p:anim>
                                    <p:anim calcmode="lin" valueType="num">
                                      <p:cBhvr>
                                        <p:cTn id="15" dur="500" fill="hold"/>
                                        <p:tgtEl>
                                          <p:spTgt spid="4098"/>
                                        </p:tgtEl>
                                        <p:attrNameLst>
                                          <p:attrName>ppt_h</p:attrName>
                                        </p:attrNameLst>
                                      </p:cBhvr>
                                      <p:tavLst>
                                        <p:tav tm="0">
                                          <p:val>
                                            <p:fltVal val="0"/>
                                          </p:val>
                                        </p:tav>
                                        <p:tav tm="100000">
                                          <p:val>
                                            <p:strVal val="#ppt_h"/>
                                          </p:val>
                                        </p:tav>
                                      </p:tavLst>
                                    </p:anim>
                                    <p:anim calcmode="lin" valueType="num">
                                      <p:cBhvr>
                                        <p:cTn id="16" dur="500" fill="hold"/>
                                        <p:tgtEl>
                                          <p:spTgt spid="4098"/>
                                        </p:tgtEl>
                                        <p:attrNameLst>
                                          <p:attrName>style.rotation</p:attrName>
                                        </p:attrNameLst>
                                      </p:cBhvr>
                                      <p:tavLst>
                                        <p:tav tm="0">
                                          <p:val>
                                            <p:fltVal val="360"/>
                                          </p:val>
                                        </p:tav>
                                        <p:tav tm="100000">
                                          <p:val>
                                            <p:fltVal val="0"/>
                                          </p:val>
                                        </p:tav>
                                      </p:tavLst>
                                    </p:anim>
                                    <p:animEffect transition="in" filter="fade">
                                      <p:cBhvr>
                                        <p:cTn id="17" dur="5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04664"/>
            <a:ext cx="8784976" cy="598218"/>
          </a:xfrm>
        </p:spPr>
        <p:txBody>
          <a:bodyPr>
            <a:noAutofit/>
          </a:bodyPr>
          <a:lstStyle/>
          <a:p>
            <a:r>
              <a:rPr lang="it-IT" sz="4800" b="1" dirty="0" smtClean="0">
                <a:solidFill>
                  <a:srgbClr val="FF0000"/>
                </a:solidFill>
              </a:rPr>
              <a:t>Il dialogo difficile</a:t>
            </a:r>
            <a:endParaRPr lang="it-IT" sz="4800" dirty="0">
              <a:solidFill>
                <a:srgbClr val="FF0000"/>
              </a:solidFill>
            </a:endParaRPr>
          </a:p>
        </p:txBody>
      </p:sp>
      <p:sp>
        <p:nvSpPr>
          <p:cNvPr id="3" name="Sottotitolo 2"/>
          <p:cNvSpPr>
            <a:spLocks noGrp="1"/>
          </p:cNvSpPr>
          <p:nvPr>
            <p:ph type="subTitle" idx="1"/>
          </p:nvPr>
        </p:nvSpPr>
        <p:spPr>
          <a:xfrm>
            <a:off x="611560" y="980728"/>
            <a:ext cx="7992888" cy="432048"/>
          </a:xfrm>
        </p:spPr>
        <p:txBody>
          <a:bodyPr>
            <a:noAutofit/>
          </a:bodyPr>
          <a:lstStyle/>
          <a:p>
            <a:pPr algn="ctr"/>
            <a:r>
              <a:rPr lang="it-IT" sz="2400" b="1" dirty="0" smtClean="0">
                <a:solidFill>
                  <a:srgbClr val="0070C0"/>
                </a:solidFill>
              </a:rPr>
              <a:t>L’evidenza</a:t>
            </a:r>
            <a:endParaRPr lang="it-IT" sz="2400" b="1" dirty="0">
              <a:solidFill>
                <a:srgbClr val="0070C0"/>
              </a:solidFill>
            </a:endParaRPr>
          </a:p>
        </p:txBody>
      </p:sp>
      <p:sp>
        <p:nvSpPr>
          <p:cNvPr id="6" name="Segnaposto data 5"/>
          <p:cNvSpPr>
            <a:spLocks noGrp="1"/>
          </p:cNvSpPr>
          <p:nvPr>
            <p:ph type="dt" sz="half" idx="10"/>
          </p:nvPr>
        </p:nvSpPr>
        <p:spPr/>
        <p:txBody>
          <a:bodyPr/>
          <a:lstStyle/>
          <a:p>
            <a:fld id="{FDEA6D8C-564C-4EED-B3D6-CB78724123B6}"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6</a:t>
            </a:fld>
            <a:endParaRPr lang="it-IT"/>
          </a:p>
        </p:txBody>
      </p:sp>
      <p:sp>
        <p:nvSpPr>
          <p:cNvPr id="14" name="Rettangolo 13"/>
          <p:cNvSpPr/>
          <p:nvPr/>
        </p:nvSpPr>
        <p:spPr>
          <a:xfrm>
            <a:off x="5076056" y="1628800"/>
            <a:ext cx="3528392"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b="1" dirty="0" smtClean="0">
                <a:solidFill>
                  <a:srgbClr val="FFFF00"/>
                </a:solidFill>
              </a:rPr>
              <a:t>Tutte le ricerche </a:t>
            </a:r>
            <a:r>
              <a:rPr lang="it-IT" sz="2000" dirty="0" smtClean="0"/>
              <a:t>sulla genitorialità ci dicono quanto siano importanti i genitori durante questi anni. Quando un adolescente riesce bene, solitamente è perché i suoi genitori sono stati presenti</a:t>
            </a:r>
            <a:endParaRPr lang="it-IT" sz="2000" dirty="0"/>
          </a:p>
        </p:txBody>
      </p:sp>
      <p:sp>
        <p:nvSpPr>
          <p:cNvPr id="16" name="Rettangolo 15"/>
          <p:cNvSpPr/>
          <p:nvPr/>
        </p:nvSpPr>
        <p:spPr>
          <a:xfrm>
            <a:off x="5076056" y="3933056"/>
            <a:ext cx="3528392"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b="1" dirty="0" smtClean="0">
                <a:solidFill>
                  <a:srgbClr val="FFFF00"/>
                </a:solidFill>
              </a:rPr>
              <a:t>Ci sono situazioni</a:t>
            </a:r>
            <a:r>
              <a:rPr lang="it-IT" sz="2000" dirty="0" smtClean="0">
                <a:solidFill>
                  <a:srgbClr val="FFFF00"/>
                </a:solidFill>
              </a:rPr>
              <a:t> </a:t>
            </a:r>
            <a:r>
              <a:rPr lang="it-IT" sz="2000" dirty="0" smtClean="0"/>
              <a:t>in cui le relazioni tra i genitori e i figli adolescenti non sono buone, e l’adolescente può rifiutare l’interesse e le premure dei genitori</a:t>
            </a:r>
            <a:endParaRPr lang="it-IT" sz="2000" dirty="0"/>
          </a:p>
        </p:txBody>
      </p:sp>
      <p:pic>
        <p:nvPicPr>
          <p:cNvPr id="5122" name="Picture 2" descr="C:\Users\Master\Desktop\Ultime foto\gf14.jpg"/>
          <p:cNvPicPr>
            <a:picLocks noChangeAspect="1" noChangeArrowheads="1"/>
          </p:cNvPicPr>
          <p:nvPr/>
        </p:nvPicPr>
        <p:blipFill>
          <a:blip r:embed="rId2" cstate="print"/>
          <a:srcRect/>
          <a:stretch>
            <a:fillRect/>
          </a:stretch>
        </p:blipFill>
        <p:spPr bwMode="auto">
          <a:xfrm>
            <a:off x="323528" y="2132856"/>
            <a:ext cx="4610861" cy="3096344"/>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p:cTn id="14" dur="500" fill="hold"/>
                                        <p:tgtEl>
                                          <p:spTgt spid="5122"/>
                                        </p:tgtEl>
                                        <p:attrNameLst>
                                          <p:attrName>ppt_w</p:attrName>
                                        </p:attrNameLst>
                                      </p:cBhvr>
                                      <p:tavLst>
                                        <p:tav tm="0">
                                          <p:val>
                                            <p:fltVal val="0"/>
                                          </p:val>
                                        </p:tav>
                                        <p:tav tm="100000">
                                          <p:val>
                                            <p:strVal val="#ppt_w"/>
                                          </p:val>
                                        </p:tav>
                                      </p:tavLst>
                                    </p:anim>
                                    <p:anim calcmode="lin" valueType="num">
                                      <p:cBhvr>
                                        <p:cTn id="15" dur="500" fill="hold"/>
                                        <p:tgtEl>
                                          <p:spTgt spid="5122"/>
                                        </p:tgtEl>
                                        <p:attrNameLst>
                                          <p:attrName>ppt_h</p:attrName>
                                        </p:attrNameLst>
                                      </p:cBhvr>
                                      <p:tavLst>
                                        <p:tav tm="0">
                                          <p:val>
                                            <p:fltVal val="0"/>
                                          </p:val>
                                        </p:tav>
                                        <p:tav tm="100000">
                                          <p:val>
                                            <p:strVal val="#ppt_h"/>
                                          </p:val>
                                        </p:tav>
                                      </p:tavLst>
                                    </p:anim>
                                    <p:anim calcmode="lin" valueType="num">
                                      <p:cBhvr>
                                        <p:cTn id="16" dur="500" fill="hold"/>
                                        <p:tgtEl>
                                          <p:spTgt spid="5122"/>
                                        </p:tgtEl>
                                        <p:attrNameLst>
                                          <p:attrName>style.rotation</p:attrName>
                                        </p:attrNameLst>
                                      </p:cBhvr>
                                      <p:tavLst>
                                        <p:tav tm="0">
                                          <p:val>
                                            <p:fltVal val="360"/>
                                          </p:val>
                                        </p:tav>
                                        <p:tav tm="100000">
                                          <p:val>
                                            <p:fltVal val="0"/>
                                          </p:val>
                                        </p:tav>
                                      </p:tavLst>
                                    </p:anim>
                                    <p:animEffect transition="in" filter="fade">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04664"/>
            <a:ext cx="8784976" cy="598218"/>
          </a:xfrm>
        </p:spPr>
        <p:txBody>
          <a:bodyPr>
            <a:noAutofit/>
          </a:bodyPr>
          <a:lstStyle/>
          <a:p>
            <a:r>
              <a:rPr lang="it-IT" sz="4800" b="1" dirty="0" smtClean="0">
                <a:solidFill>
                  <a:srgbClr val="FF0000"/>
                </a:solidFill>
              </a:rPr>
              <a:t>Il dialogo difficile</a:t>
            </a:r>
            <a:endParaRPr lang="it-IT" sz="4800" dirty="0">
              <a:solidFill>
                <a:srgbClr val="FF0000"/>
              </a:solidFill>
            </a:endParaRPr>
          </a:p>
        </p:txBody>
      </p:sp>
      <p:sp>
        <p:nvSpPr>
          <p:cNvPr id="3" name="Sottotitolo 2"/>
          <p:cNvSpPr>
            <a:spLocks noGrp="1"/>
          </p:cNvSpPr>
          <p:nvPr>
            <p:ph type="subTitle" idx="1"/>
          </p:nvPr>
        </p:nvSpPr>
        <p:spPr>
          <a:xfrm>
            <a:off x="611560" y="980728"/>
            <a:ext cx="7992888" cy="432048"/>
          </a:xfrm>
        </p:spPr>
        <p:txBody>
          <a:bodyPr>
            <a:noAutofit/>
          </a:bodyPr>
          <a:lstStyle/>
          <a:p>
            <a:pPr algn="ctr"/>
            <a:r>
              <a:rPr lang="it-IT" sz="2400" b="1" dirty="0" smtClean="0">
                <a:solidFill>
                  <a:srgbClr val="0070C0"/>
                </a:solidFill>
              </a:rPr>
              <a:t>Identità negativa</a:t>
            </a:r>
            <a:endParaRPr lang="it-IT" sz="2400" b="1" dirty="0">
              <a:solidFill>
                <a:srgbClr val="0070C0"/>
              </a:solidFill>
            </a:endParaRPr>
          </a:p>
        </p:txBody>
      </p:sp>
      <p:sp>
        <p:nvSpPr>
          <p:cNvPr id="6" name="Segnaposto data 5"/>
          <p:cNvSpPr>
            <a:spLocks noGrp="1"/>
          </p:cNvSpPr>
          <p:nvPr>
            <p:ph type="dt" sz="half" idx="10"/>
          </p:nvPr>
        </p:nvSpPr>
        <p:spPr/>
        <p:txBody>
          <a:bodyPr/>
          <a:lstStyle/>
          <a:p>
            <a:fld id="{2294D548-A76D-4818-BED3-68CAB2A65FF8}"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7</a:t>
            </a:fld>
            <a:endParaRPr lang="it-IT"/>
          </a:p>
        </p:txBody>
      </p:sp>
      <p:sp>
        <p:nvSpPr>
          <p:cNvPr id="14" name="Rettangolo 13"/>
          <p:cNvSpPr/>
          <p:nvPr/>
        </p:nvSpPr>
        <p:spPr>
          <a:xfrm>
            <a:off x="539552" y="1844824"/>
            <a:ext cx="3960440"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b="1" dirty="0" smtClean="0">
                <a:solidFill>
                  <a:srgbClr val="FFFF00"/>
                </a:solidFill>
              </a:rPr>
              <a:t>Nel periodo del’adolescenza </a:t>
            </a:r>
            <a:r>
              <a:rPr lang="it-IT" sz="2000" dirty="0" smtClean="0"/>
              <a:t>i giovani cercano di essere indipendenti dagli adulti. Ciò significa non accettare le regole stabilite dai genitori ed esprimere opinioni diverse dalle loro</a:t>
            </a:r>
            <a:endParaRPr lang="it-IT" sz="2000" dirty="0"/>
          </a:p>
        </p:txBody>
      </p:sp>
      <p:sp>
        <p:nvSpPr>
          <p:cNvPr id="16" name="Rettangolo 15"/>
          <p:cNvSpPr/>
          <p:nvPr/>
        </p:nvSpPr>
        <p:spPr>
          <a:xfrm>
            <a:off x="539552" y="3789040"/>
            <a:ext cx="3960440"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b="1" dirty="0" smtClean="0">
                <a:solidFill>
                  <a:srgbClr val="FFFF00"/>
                </a:solidFill>
              </a:rPr>
              <a:t>Lui o lei </a:t>
            </a:r>
            <a:r>
              <a:rPr lang="it-IT" sz="2000" dirty="0" smtClean="0"/>
              <a:t>possono non sapere cosa vogliono, o chi sono, ma di certo sanno una cosa. Vogliono essere l’esatto contrario di ciò che i loro genitori sono. </a:t>
            </a:r>
            <a:r>
              <a:rPr lang="it-IT" sz="2000" i="1" dirty="0" smtClean="0"/>
              <a:t>(</a:t>
            </a:r>
            <a:r>
              <a:rPr lang="it-IT" sz="2000" i="1" dirty="0" err="1" smtClean="0"/>
              <a:t>Erikson</a:t>
            </a:r>
            <a:r>
              <a:rPr lang="it-IT" sz="2000" i="1" dirty="0" smtClean="0"/>
              <a:t> la definisce  fase dell’identità negativa</a:t>
            </a:r>
            <a:r>
              <a:rPr lang="it-IT" sz="2000" dirty="0" smtClean="0"/>
              <a:t>)</a:t>
            </a:r>
            <a:endParaRPr lang="it-IT" sz="2000" dirty="0"/>
          </a:p>
        </p:txBody>
      </p:sp>
      <p:pic>
        <p:nvPicPr>
          <p:cNvPr id="6146" name="Picture 2" descr="C:\Users\Master\Desktop\Ultime foto\gf21.jpg"/>
          <p:cNvPicPr>
            <a:picLocks noChangeAspect="1" noChangeArrowheads="1"/>
          </p:cNvPicPr>
          <p:nvPr/>
        </p:nvPicPr>
        <p:blipFill>
          <a:blip r:embed="rId2" cstate="print"/>
          <a:srcRect/>
          <a:stretch>
            <a:fillRect/>
          </a:stretch>
        </p:blipFill>
        <p:spPr bwMode="auto">
          <a:xfrm>
            <a:off x="4644008" y="2276872"/>
            <a:ext cx="4328350" cy="2880320"/>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 calcmode="lin" valueType="num">
                                      <p:cBhvr>
                                        <p:cTn id="14" dur="500" fill="hold"/>
                                        <p:tgtEl>
                                          <p:spTgt spid="6146"/>
                                        </p:tgtEl>
                                        <p:attrNameLst>
                                          <p:attrName>ppt_w</p:attrName>
                                        </p:attrNameLst>
                                      </p:cBhvr>
                                      <p:tavLst>
                                        <p:tav tm="0">
                                          <p:val>
                                            <p:fltVal val="0"/>
                                          </p:val>
                                        </p:tav>
                                        <p:tav tm="100000">
                                          <p:val>
                                            <p:strVal val="#ppt_w"/>
                                          </p:val>
                                        </p:tav>
                                      </p:tavLst>
                                    </p:anim>
                                    <p:anim calcmode="lin" valueType="num">
                                      <p:cBhvr>
                                        <p:cTn id="15" dur="500" fill="hold"/>
                                        <p:tgtEl>
                                          <p:spTgt spid="6146"/>
                                        </p:tgtEl>
                                        <p:attrNameLst>
                                          <p:attrName>ppt_h</p:attrName>
                                        </p:attrNameLst>
                                      </p:cBhvr>
                                      <p:tavLst>
                                        <p:tav tm="0">
                                          <p:val>
                                            <p:fltVal val="0"/>
                                          </p:val>
                                        </p:tav>
                                        <p:tav tm="100000">
                                          <p:val>
                                            <p:strVal val="#ppt_h"/>
                                          </p:val>
                                        </p:tav>
                                      </p:tavLst>
                                    </p:anim>
                                    <p:anim calcmode="lin" valueType="num">
                                      <p:cBhvr>
                                        <p:cTn id="16" dur="500" fill="hold"/>
                                        <p:tgtEl>
                                          <p:spTgt spid="6146"/>
                                        </p:tgtEl>
                                        <p:attrNameLst>
                                          <p:attrName>style.rotation</p:attrName>
                                        </p:attrNameLst>
                                      </p:cBhvr>
                                      <p:tavLst>
                                        <p:tav tm="0">
                                          <p:val>
                                            <p:fltVal val="360"/>
                                          </p:val>
                                        </p:tav>
                                        <p:tav tm="100000">
                                          <p:val>
                                            <p:fltVal val="0"/>
                                          </p:val>
                                        </p:tav>
                                      </p:tavLst>
                                    </p:anim>
                                    <p:animEffect transition="in" filter="fade">
                                      <p:cBhvr>
                                        <p:cTn id="17" dur="5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04664"/>
            <a:ext cx="8784976" cy="598218"/>
          </a:xfrm>
        </p:spPr>
        <p:txBody>
          <a:bodyPr>
            <a:noAutofit/>
          </a:bodyPr>
          <a:lstStyle/>
          <a:p>
            <a:r>
              <a:rPr lang="it-IT" sz="4800" b="1" dirty="0" smtClean="0">
                <a:solidFill>
                  <a:srgbClr val="FF0000"/>
                </a:solidFill>
              </a:rPr>
              <a:t>Il dialogo difficile</a:t>
            </a:r>
            <a:endParaRPr lang="it-IT" sz="4800" dirty="0">
              <a:solidFill>
                <a:srgbClr val="FF0000"/>
              </a:solidFill>
            </a:endParaRPr>
          </a:p>
        </p:txBody>
      </p:sp>
      <p:sp>
        <p:nvSpPr>
          <p:cNvPr id="3" name="Sottotitolo 2"/>
          <p:cNvSpPr>
            <a:spLocks noGrp="1"/>
          </p:cNvSpPr>
          <p:nvPr>
            <p:ph type="subTitle" idx="1"/>
          </p:nvPr>
        </p:nvSpPr>
        <p:spPr>
          <a:xfrm>
            <a:off x="611560" y="980728"/>
            <a:ext cx="7992888" cy="432048"/>
          </a:xfrm>
        </p:spPr>
        <p:txBody>
          <a:bodyPr>
            <a:noAutofit/>
          </a:bodyPr>
          <a:lstStyle/>
          <a:p>
            <a:pPr algn="ctr"/>
            <a:r>
              <a:rPr lang="it-IT" sz="2400" b="1" dirty="0" smtClean="0">
                <a:solidFill>
                  <a:srgbClr val="0070C0"/>
                </a:solidFill>
              </a:rPr>
              <a:t>Indipendenza</a:t>
            </a:r>
            <a:endParaRPr lang="it-IT" sz="2400" b="1" dirty="0">
              <a:solidFill>
                <a:srgbClr val="0070C0"/>
              </a:solidFill>
            </a:endParaRPr>
          </a:p>
        </p:txBody>
      </p:sp>
      <p:sp>
        <p:nvSpPr>
          <p:cNvPr id="6" name="Segnaposto data 5"/>
          <p:cNvSpPr>
            <a:spLocks noGrp="1"/>
          </p:cNvSpPr>
          <p:nvPr>
            <p:ph type="dt" sz="half" idx="10"/>
          </p:nvPr>
        </p:nvSpPr>
        <p:spPr/>
        <p:txBody>
          <a:bodyPr/>
          <a:lstStyle/>
          <a:p>
            <a:fld id="{556D9DDA-65A3-4B86-AC28-6BA1764FFBCB}"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8</a:t>
            </a:fld>
            <a:endParaRPr lang="it-IT"/>
          </a:p>
        </p:txBody>
      </p:sp>
      <p:sp>
        <p:nvSpPr>
          <p:cNvPr id="14" name="Rettangolo 13"/>
          <p:cNvSpPr/>
          <p:nvPr/>
        </p:nvSpPr>
        <p:spPr>
          <a:xfrm>
            <a:off x="4644008" y="1700808"/>
            <a:ext cx="3960440"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b="1" dirty="0" smtClean="0">
                <a:solidFill>
                  <a:srgbClr val="FFFF00"/>
                </a:solidFill>
              </a:rPr>
              <a:t>E’ difficile sentirsi </a:t>
            </a:r>
            <a:r>
              <a:rPr lang="it-IT" sz="2000" dirty="0" smtClean="0"/>
              <a:t>dire che sei antiquato, o che semplicemente non capisci! E’ anche difficile rendersi conto che tuo figlio o tua figlia preferiscono ascoltare i loro amici piuttosto che te</a:t>
            </a:r>
            <a:endParaRPr lang="it-IT" sz="2000" dirty="0"/>
          </a:p>
        </p:txBody>
      </p:sp>
      <p:sp>
        <p:nvSpPr>
          <p:cNvPr id="16" name="Rettangolo 15"/>
          <p:cNvSpPr/>
          <p:nvPr/>
        </p:nvSpPr>
        <p:spPr>
          <a:xfrm>
            <a:off x="4644008" y="3717032"/>
            <a:ext cx="3960440"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b="1" dirty="0" smtClean="0">
                <a:solidFill>
                  <a:srgbClr val="FFFF00"/>
                </a:solidFill>
              </a:rPr>
              <a:t>Eppure</a:t>
            </a:r>
            <a:r>
              <a:rPr lang="it-IT" sz="2000" dirty="0" smtClean="0"/>
              <a:t>, questo per gli adolescenti è un processo importante. Essi hanno bisogno di poter mettere alla prova nuove idee e sperimentare l’assunzione del controllo delle loro vite. Se non hanno la possibilità di farlo non possono crescere e diventare adulti</a:t>
            </a:r>
            <a:endParaRPr lang="it-IT" sz="2000" dirty="0"/>
          </a:p>
        </p:txBody>
      </p:sp>
      <p:pic>
        <p:nvPicPr>
          <p:cNvPr id="7170" name="Picture 2" descr="C:\Users\Master\Desktop\Ultime foto\gf19.jpg"/>
          <p:cNvPicPr>
            <a:picLocks noChangeAspect="1" noChangeArrowheads="1"/>
          </p:cNvPicPr>
          <p:nvPr/>
        </p:nvPicPr>
        <p:blipFill>
          <a:blip r:embed="rId2" cstate="print"/>
          <a:srcRect/>
          <a:stretch>
            <a:fillRect/>
          </a:stretch>
        </p:blipFill>
        <p:spPr bwMode="auto">
          <a:xfrm>
            <a:off x="179512" y="2420888"/>
            <a:ext cx="4328351" cy="2880320"/>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 calcmode="lin" valueType="num">
                                      <p:cBhvr>
                                        <p:cTn id="14" dur="500" fill="hold"/>
                                        <p:tgtEl>
                                          <p:spTgt spid="7170"/>
                                        </p:tgtEl>
                                        <p:attrNameLst>
                                          <p:attrName>ppt_w</p:attrName>
                                        </p:attrNameLst>
                                      </p:cBhvr>
                                      <p:tavLst>
                                        <p:tav tm="0">
                                          <p:val>
                                            <p:fltVal val="0"/>
                                          </p:val>
                                        </p:tav>
                                        <p:tav tm="100000">
                                          <p:val>
                                            <p:strVal val="#ppt_w"/>
                                          </p:val>
                                        </p:tav>
                                      </p:tavLst>
                                    </p:anim>
                                    <p:anim calcmode="lin" valueType="num">
                                      <p:cBhvr>
                                        <p:cTn id="15" dur="500" fill="hold"/>
                                        <p:tgtEl>
                                          <p:spTgt spid="7170"/>
                                        </p:tgtEl>
                                        <p:attrNameLst>
                                          <p:attrName>ppt_h</p:attrName>
                                        </p:attrNameLst>
                                      </p:cBhvr>
                                      <p:tavLst>
                                        <p:tav tm="0">
                                          <p:val>
                                            <p:fltVal val="0"/>
                                          </p:val>
                                        </p:tav>
                                        <p:tav tm="100000">
                                          <p:val>
                                            <p:strVal val="#ppt_h"/>
                                          </p:val>
                                        </p:tav>
                                      </p:tavLst>
                                    </p:anim>
                                    <p:anim calcmode="lin" valueType="num">
                                      <p:cBhvr>
                                        <p:cTn id="16" dur="500" fill="hold"/>
                                        <p:tgtEl>
                                          <p:spTgt spid="7170"/>
                                        </p:tgtEl>
                                        <p:attrNameLst>
                                          <p:attrName>style.rotation</p:attrName>
                                        </p:attrNameLst>
                                      </p:cBhvr>
                                      <p:tavLst>
                                        <p:tav tm="0">
                                          <p:val>
                                            <p:fltVal val="360"/>
                                          </p:val>
                                        </p:tav>
                                        <p:tav tm="100000">
                                          <p:val>
                                            <p:fltVal val="0"/>
                                          </p:val>
                                        </p:tav>
                                      </p:tavLst>
                                    </p:anim>
                                    <p:animEffect transition="in" filter="fade">
                                      <p:cBhvr>
                                        <p:cTn id="17" dur="500"/>
                                        <p:tgtEl>
                                          <p:spTgt spid="717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04664"/>
            <a:ext cx="8784976" cy="598218"/>
          </a:xfrm>
        </p:spPr>
        <p:txBody>
          <a:bodyPr>
            <a:noAutofit/>
          </a:bodyPr>
          <a:lstStyle/>
          <a:p>
            <a:r>
              <a:rPr lang="it-IT" sz="4800" b="1" dirty="0" smtClean="0">
                <a:solidFill>
                  <a:srgbClr val="FF0000"/>
                </a:solidFill>
              </a:rPr>
              <a:t>Il dialogo difficile</a:t>
            </a:r>
            <a:endParaRPr lang="it-IT" sz="4800" dirty="0">
              <a:solidFill>
                <a:srgbClr val="FF0000"/>
              </a:solidFill>
            </a:endParaRPr>
          </a:p>
        </p:txBody>
      </p:sp>
      <p:sp>
        <p:nvSpPr>
          <p:cNvPr id="3" name="Sottotitolo 2"/>
          <p:cNvSpPr>
            <a:spLocks noGrp="1"/>
          </p:cNvSpPr>
          <p:nvPr>
            <p:ph type="subTitle" idx="1"/>
          </p:nvPr>
        </p:nvSpPr>
        <p:spPr>
          <a:xfrm>
            <a:off x="611560" y="980728"/>
            <a:ext cx="7992888" cy="432048"/>
          </a:xfrm>
        </p:spPr>
        <p:txBody>
          <a:bodyPr>
            <a:noAutofit/>
          </a:bodyPr>
          <a:lstStyle/>
          <a:p>
            <a:pPr algn="ctr"/>
            <a:r>
              <a:rPr lang="it-IT" sz="2400" b="1" dirty="0" smtClean="0">
                <a:solidFill>
                  <a:srgbClr val="0070C0"/>
                </a:solidFill>
              </a:rPr>
              <a:t>I genitori contano davvero</a:t>
            </a:r>
            <a:endParaRPr lang="it-IT" sz="2400" b="1" dirty="0">
              <a:solidFill>
                <a:srgbClr val="0070C0"/>
              </a:solidFill>
            </a:endParaRPr>
          </a:p>
        </p:txBody>
      </p:sp>
      <p:sp>
        <p:nvSpPr>
          <p:cNvPr id="6" name="Segnaposto data 5"/>
          <p:cNvSpPr>
            <a:spLocks noGrp="1"/>
          </p:cNvSpPr>
          <p:nvPr>
            <p:ph type="dt" sz="half" idx="10"/>
          </p:nvPr>
        </p:nvSpPr>
        <p:spPr/>
        <p:txBody>
          <a:bodyPr/>
          <a:lstStyle/>
          <a:p>
            <a:fld id="{FC567DF5-F8D4-48C4-ADFA-5F412E17E8FC}" type="datetime1">
              <a:rPr lang="it-IT" smtClean="0"/>
              <a:pPr/>
              <a:t>17/01/2020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9</a:t>
            </a:fld>
            <a:endParaRPr lang="it-IT"/>
          </a:p>
        </p:txBody>
      </p:sp>
      <p:sp>
        <p:nvSpPr>
          <p:cNvPr id="14" name="Rettangolo 13"/>
          <p:cNvSpPr/>
          <p:nvPr/>
        </p:nvSpPr>
        <p:spPr>
          <a:xfrm>
            <a:off x="467544" y="1628800"/>
            <a:ext cx="4104456"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b="1" dirty="0" smtClean="0">
                <a:solidFill>
                  <a:srgbClr val="FFFF00"/>
                </a:solidFill>
              </a:rPr>
              <a:t>Malgrado tutto ciò</a:t>
            </a:r>
            <a:r>
              <a:rPr lang="it-IT" sz="2000" dirty="0" smtClean="0"/>
              <a:t>, i genitori contano. Una volta qualcuno disse che, per gli adolescenti, la famiglia è come la carta da parati. Ti accorgi quando si sta staccando o quando vuoi cambiare colore</a:t>
            </a:r>
            <a:endParaRPr lang="it-IT" sz="2000" dirty="0"/>
          </a:p>
        </p:txBody>
      </p:sp>
      <p:sp>
        <p:nvSpPr>
          <p:cNvPr id="16" name="Rettangolo 15"/>
          <p:cNvSpPr/>
          <p:nvPr/>
        </p:nvSpPr>
        <p:spPr>
          <a:xfrm>
            <a:off x="467544" y="3645024"/>
            <a:ext cx="4104456"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b="1" dirty="0" smtClean="0">
                <a:solidFill>
                  <a:srgbClr val="FFFF00"/>
                </a:solidFill>
              </a:rPr>
              <a:t>Ciò nonostante</a:t>
            </a:r>
            <a:r>
              <a:rPr lang="it-IT" sz="2000" dirty="0" smtClean="0"/>
              <a:t>, questo non va confuso con l’dea che i genitori non contino. Se i genitori non sono presenti, o se non forniscono supporto, si può essere certi che l’adolescente ne sarà perfettamente consapevole </a:t>
            </a:r>
            <a:endParaRPr lang="it-IT" sz="2000" dirty="0"/>
          </a:p>
        </p:txBody>
      </p:sp>
      <p:pic>
        <p:nvPicPr>
          <p:cNvPr id="8194" name="Picture 2" descr="C:\Users\Master\Desktop\Ultime foto\gf9.jpg"/>
          <p:cNvPicPr>
            <a:picLocks noChangeAspect="1" noChangeArrowheads="1"/>
          </p:cNvPicPr>
          <p:nvPr/>
        </p:nvPicPr>
        <p:blipFill>
          <a:blip r:embed="rId2" cstate="print"/>
          <a:srcRect/>
          <a:stretch>
            <a:fillRect/>
          </a:stretch>
        </p:blipFill>
        <p:spPr bwMode="auto">
          <a:xfrm>
            <a:off x="4716016" y="2420888"/>
            <a:ext cx="4250900" cy="2664296"/>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 calcmode="lin" valueType="num">
                                      <p:cBhvr>
                                        <p:cTn id="14" dur="500" fill="hold"/>
                                        <p:tgtEl>
                                          <p:spTgt spid="8194"/>
                                        </p:tgtEl>
                                        <p:attrNameLst>
                                          <p:attrName>ppt_w</p:attrName>
                                        </p:attrNameLst>
                                      </p:cBhvr>
                                      <p:tavLst>
                                        <p:tav tm="0">
                                          <p:val>
                                            <p:fltVal val="0"/>
                                          </p:val>
                                        </p:tav>
                                        <p:tav tm="100000">
                                          <p:val>
                                            <p:strVal val="#ppt_w"/>
                                          </p:val>
                                        </p:tav>
                                      </p:tavLst>
                                    </p:anim>
                                    <p:anim calcmode="lin" valueType="num">
                                      <p:cBhvr>
                                        <p:cTn id="15" dur="500" fill="hold"/>
                                        <p:tgtEl>
                                          <p:spTgt spid="8194"/>
                                        </p:tgtEl>
                                        <p:attrNameLst>
                                          <p:attrName>ppt_h</p:attrName>
                                        </p:attrNameLst>
                                      </p:cBhvr>
                                      <p:tavLst>
                                        <p:tav tm="0">
                                          <p:val>
                                            <p:fltVal val="0"/>
                                          </p:val>
                                        </p:tav>
                                        <p:tav tm="100000">
                                          <p:val>
                                            <p:strVal val="#ppt_h"/>
                                          </p:val>
                                        </p:tav>
                                      </p:tavLst>
                                    </p:anim>
                                    <p:anim calcmode="lin" valueType="num">
                                      <p:cBhvr>
                                        <p:cTn id="16" dur="500" fill="hold"/>
                                        <p:tgtEl>
                                          <p:spTgt spid="8194"/>
                                        </p:tgtEl>
                                        <p:attrNameLst>
                                          <p:attrName>style.rotation</p:attrName>
                                        </p:attrNameLst>
                                      </p:cBhvr>
                                      <p:tavLst>
                                        <p:tav tm="0">
                                          <p:val>
                                            <p:fltVal val="360"/>
                                          </p:val>
                                        </p:tav>
                                        <p:tav tm="100000">
                                          <p:val>
                                            <p:fltVal val="0"/>
                                          </p:val>
                                        </p:tav>
                                      </p:tavLst>
                                    </p:anim>
                                    <p:animEffect transition="in" filter="fade">
                                      <p:cBhvr>
                                        <p:cTn id="17" dur="500"/>
                                        <p:tgtEl>
                                          <p:spTgt spid="819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animBg="1"/>
      <p:bldP spid="16"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1447</TotalTime>
  <Words>4444</Words>
  <Application>Microsoft Office PowerPoint</Application>
  <PresentationFormat>Presentazione su schermo (4:3)</PresentationFormat>
  <Paragraphs>356</Paragraphs>
  <Slides>46</Slides>
  <Notes>0</Notes>
  <HiddenSlides>0</HiddenSlides>
  <MMClips>0</MMClips>
  <ScaleCrop>false</ScaleCrop>
  <HeadingPairs>
    <vt:vector size="4" baseType="variant">
      <vt:variant>
        <vt:lpstr>Tema</vt:lpstr>
      </vt:variant>
      <vt:variant>
        <vt:i4>1</vt:i4>
      </vt:variant>
      <vt:variant>
        <vt:lpstr>Titoli diapositive</vt:lpstr>
      </vt:variant>
      <vt:variant>
        <vt:i4>46</vt:i4>
      </vt:variant>
    </vt:vector>
  </HeadingPairs>
  <TitlesOfParts>
    <vt:vector size="47" baseType="lpstr">
      <vt:lpstr>Tema di Office</vt:lpstr>
      <vt:lpstr>Genitori-figli: Il dialogo difficile</vt:lpstr>
      <vt:lpstr>Il dialogo difficile</vt:lpstr>
      <vt:lpstr>Il dialogo difficile</vt:lpstr>
      <vt:lpstr>Il dialogo difficile</vt:lpstr>
      <vt:lpstr>Il dialogo difficile</vt:lpstr>
      <vt:lpstr>Il dialogo difficile</vt:lpstr>
      <vt:lpstr>Il dialogo difficile</vt:lpstr>
      <vt:lpstr>Il dialogo difficile</vt:lpstr>
      <vt:lpstr>Il dialogo difficile</vt:lpstr>
      <vt:lpstr>Il dialogo difficile</vt:lpstr>
      <vt:lpstr>Il dialogo difficile</vt:lpstr>
      <vt:lpstr>Il dialogo difficile</vt:lpstr>
      <vt:lpstr>Il dialogo difficile</vt:lpstr>
      <vt:lpstr>Il dialogo difficile</vt:lpstr>
      <vt:lpstr>Il dialogo difficile</vt:lpstr>
      <vt:lpstr>Il dialogo difficile</vt:lpstr>
      <vt:lpstr>Il dialogo difficile</vt:lpstr>
      <vt:lpstr>Il dialogo difficile</vt:lpstr>
      <vt:lpstr>Il dialogo difficile</vt:lpstr>
      <vt:lpstr>Il dialogo difficile</vt:lpstr>
      <vt:lpstr>Il dialogo difficile</vt:lpstr>
      <vt:lpstr>Il dialogo difficile</vt:lpstr>
      <vt:lpstr>Il dialogo difficile</vt:lpstr>
      <vt:lpstr>Il dialogo difficile</vt:lpstr>
      <vt:lpstr>Il dialogo difficile</vt:lpstr>
      <vt:lpstr>Il dialogo difficile</vt:lpstr>
      <vt:lpstr>Importante!</vt:lpstr>
      <vt:lpstr>Confrontiamoci</vt:lpstr>
      <vt:lpstr>Come capire gli adolescenti maschi</vt:lpstr>
      <vt:lpstr>Come capire gli adolescenti maschi</vt:lpstr>
      <vt:lpstr>Come capire gli adolescenti maschi</vt:lpstr>
      <vt:lpstr>Come capire gli adolescenti maschi</vt:lpstr>
      <vt:lpstr>Come capire gli adolescenti maschi</vt:lpstr>
      <vt:lpstr>Come capire gli adolescenti maschi</vt:lpstr>
      <vt:lpstr>Come capire gli adolescenti maschi</vt:lpstr>
      <vt:lpstr>Come capire gli adolescenti maschi</vt:lpstr>
      <vt:lpstr>Come capire gli adolescenti maschi</vt:lpstr>
      <vt:lpstr>Come capire gli adolescenti maschi</vt:lpstr>
      <vt:lpstr>Come capire gli adolescenti maschi</vt:lpstr>
      <vt:lpstr>Come capire gli adolescenti maschi</vt:lpstr>
      <vt:lpstr>Come capire gli adolescenti maschi</vt:lpstr>
      <vt:lpstr>Come capire gli adolescenti maschi</vt:lpstr>
      <vt:lpstr>Come capire gli adolescenti maschi</vt:lpstr>
      <vt:lpstr>Come capire gli adolescenti maschi</vt:lpstr>
      <vt:lpstr>Come capire gli adolescenti maschi</vt:lpstr>
      <vt:lpstr>Confrontiamoci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Genitori figli. Il dialogo difficile</dc:title>
  <dc:creator>Francesco Cannizzaro</dc:creator>
  <cp:lastModifiedBy>Master</cp:lastModifiedBy>
  <cp:revision>165</cp:revision>
  <dcterms:created xsi:type="dcterms:W3CDTF">2019-05-12T15:37:05Z</dcterms:created>
  <dcterms:modified xsi:type="dcterms:W3CDTF">2020-01-17T16:58:45Z</dcterms:modified>
</cp:coreProperties>
</file>